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613" r:id="rId4"/>
    <p:sldId id="258" r:id="rId5"/>
    <p:sldId id="610" r:id="rId6"/>
    <p:sldId id="259" r:id="rId7"/>
    <p:sldId id="617" r:id="rId8"/>
    <p:sldId id="261" r:id="rId9"/>
    <p:sldId id="616" r:id="rId10"/>
    <p:sldId id="264" r:id="rId11"/>
    <p:sldId id="267" r:id="rId12"/>
    <p:sldId id="263" r:id="rId13"/>
    <p:sldId id="624" r:id="rId14"/>
    <p:sldId id="268" r:id="rId15"/>
    <p:sldId id="620" r:id="rId16"/>
    <p:sldId id="621" r:id="rId17"/>
    <p:sldId id="622"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 Pool" initials="E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8" autoAdjust="0"/>
    <p:restoredTop sz="94660"/>
  </p:normalViewPr>
  <p:slideViewPr>
    <p:cSldViewPr snapToGrid="0">
      <p:cViewPr varScale="1">
        <p:scale>
          <a:sx n="119" d="100"/>
          <a:sy n="119" d="100"/>
        </p:scale>
        <p:origin x="35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186BBE8-39D7-407E-A648-28B4029AF27E}" type="datetimeFigureOut">
              <a:rPr lang="en-US" smtClean="0"/>
              <a:t>1/2/20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5FAC19D-D0B2-4FDA-BC06-ABEC0ED3954C}" type="slidenum">
              <a:rPr lang="en-US" smtClean="0"/>
              <a:t>‹#›</a:t>
            </a:fld>
            <a:endParaRPr lang="en-US"/>
          </a:p>
        </p:txBody>
      </p:sp>
    </p:spTree>
    <p:extLst>
      <p:ext uri="{BB962C8B-B14F-4D97-AF65-F5344CB8AC3E}">
        <p14:creationId xmlns:p14="http://schemas.microsoft.com/office/powerpoint/2010/main" val="2769463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7EB3-BF27-4D9F-99FC-F36787102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18DF74-CED1-4EB8-AC4B-19CBB0142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EF153-34B4-4977-A6D5-F3651ADB4787}"/>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5" name="Footer Placeholder 4">
            <a:extLst>
              <a:ext uri="{FF2B5EF4-FFF2-40B4-BE49-F238E27FC236}">
                <a16:creationId xmlns:a16="http://schemas.microsoft.com/office/drawing/2014/main" id="{26B31A43-76BF-4F3B-A3D9-A86D72546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BDECB-EE71-490B-A64B-B71A8E8633BC}"/>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649828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7C09-2C96-4F91-B565-97D06EC8C1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2929A-666C-4BAD-9944-C49AC13657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0CF88-B3D3-4EF9-B48B-23051CE648F8}"/>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5" name="Footer Placeholder 4">
            <a:extLst>
              <a:ext uri="{FF2B5EF4-FFF2-40B4-BE49-F238E27FC236}">
                <a16:creationId xmlns:a16="http://schemas.microsoft.com/office/drawing/2014/main" id="{87841FC0-B6B0-4B6A-A104-02935165B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906BD-20F3-49AC-9CB7-ED85F2907474}"/>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66132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C6493D-7BE5-4818-9486-C788E6127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526D7-938B-4B1E-B3B0-2D35A92E19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5EFA2-D5E0-4286-A6CE-A2FD218AE66B}"/>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5" name="Footer Placeholder 4">
            <a:extLst>
              <a:ext uri="{FF2B5EF4-FFF2-40B4-BE49-F238E27FC236}">
                <a16:creationId xmlns:a16="http://schemas.microsoft.com/office/drawing/2014/main" id="{FDC95B7A-D09A-49F2-AE05-6325A8CBF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4D10F-544A-40F6-BDA1-00F00D506827}"/>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283240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B3B9-A45E-458E-B449-27F6357B4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40764-9984-44E5-832B-87D1D27C5B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76F52-0334-4711-B9D5-964707C8456F}"/>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5" name="Footer Placeholder 4">
            <a:extLst>
              <a:ext uri="{FF2B5EF4-FFF2-40B4-BE49-F238E27FC236}">
                <a16:creationId xmlns:a16="http://schemas.microsoft.com/office/drawing/2014/main" id="{BF154E9B-DC8C-4453-88F5-0245FC90F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E5A54-9457-4625-8E1B-1701A040C13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52358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0236-9DF6-420D-ADC2-91C781880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6AA9D-5B79-400D-8386-B782A84D9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C2AD42-B650-4274-8AB5-A887A61E2F20}"/>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5" name="Footer Placeholder 4">
            <a:extLst>
              <a:ext uri="{FF2B5EF4-FFF2-40B4-BE49-F238E27FC236}">
                <a16:creationId xmlns:a16="http://schemas.microsoft.com/office/drawing/2014/main" id="{3847BA70-1D19-4077-B0F5-813B78C4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0A2E9-44FA-4809-AE4A-388E4F30366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390697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96B-B0D4-405A-9E1D-5782B5AE4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E4853-5181-47C0-B078-86E8D2C853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68748-5B9E-4795-9508-54947F5B50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D4707C-5B5C-4744-AC94-D0D0FDB59996}"/>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6" name="Footer Placeholder 5">
            <a:extLst>
              <a:ext uri="{FF2B5EF4-FFF2-40B4-BE49-F238E27FC236}">
                <a16:creationId xmlns:a16="http://schemas.microsoft.com/office/drawing/2014/main" id="{8DC79B74-6913-4C50-8A1C-060F6D871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D0042-4CB9-47EE-AF3C-9F25978A6098}"/>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55664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1E92-F060-4932-B29F-45BF8806D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B2263D-16C3-41DD-B464-15A8A700A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79D680-54C2-41B1-9A8C-986D262C07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7904A9-21C3-4214-8FB0-C653D258E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88D9E4-BAF1-45E3-91CB-4DA176C9C4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2A12FA-4533-4D6A-A6B2-96DC6214A39F}"/>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8" name="Footer Placeholder 7">
            <a:extLst>
              <a:ext uri="{FF2B5EF4-FFF2-40B4-BE49-F238E27FC236}">
                <a16:creationId xmlns:a16="http://schemas.microsoft.com/office/drawing/2014/main" id="{6D3374DD-4945-4F28-995B-41A97EDE11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614CB7-F559-493B-8406-F924B025675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99634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0B08-FFEC-442E-B9C2-226282E26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5817C8-D721-483A-9C1F-63BE38E51999}"/>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4" name="Footer Placeholder 3">
            <a:extLst>
              <a:ext uri="{FF2B5EF4-FFF2-40B4-BE49-F238E27FC236}">
                <a16:creationId xmlns:a16="http://schemas.microsoft.com/office/drawing/2014/main" id="{70C20B6D-BBFA-48AB-B214-9E808480A3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C01998-DC92-4727-88E7-FD92384B3BE0}"/>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52818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45B3F-E514-42F3-B127-26235B6A19A9}"/>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3" name="Footer Placeholder 2">
            <a:extLst>
              <a:ext uri="{FF2B5EF4-FFF2-40B4-BE49-F238E27FC236}">
                <a16:creationId xmlns:a16="http://schemas.microsoft.com/office/drawing/2014/main" id="{CC3D3D32-088E-4C99-89D6-73FCCD162F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59F46-4BA3-4638-9FCD-2AB483EF942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33916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2A3-7A6A-4AD2-8382-9EAF7881F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55253D-BD59-4946-9CE7-AF0274EE9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5D78F-D066-4BFA-99CB-BD81414EC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B8310E-C7D0-47C7-9B6E-550148B9C18D}"/>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6" name="Footer Placeholder 5">
            <a:extLst>
              <a:ext uri="{FF2B5EF4-FFF2-40B4-BE49-F238E27FC236}">
                <a16:creationId xmlns:a16="http://schemas.microsoft.com/office/drawing/2014/main" id="{BE008324-3B9F-4C69-B1F0-232D3B93F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913CD-3FEC-42ED-A4E6-9AD08C694E2D}"/>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4000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11910-709E-4AB6-A182-68E49F432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E75D6-D98C-4687-8F3A-55CCF799F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5A9EF-2970-4A29-BA92-8C94C8E0A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F420AF-9C10-4F0F-9ECD-83543C409646}"/>
              </a:ext>
            </a:extLst>
          </p:cNvPr>
          <p:cNvSpPr>
            <a:spLocks noGrp="1"/>
          </p:cNvSpPr>
          <p:nvPr>
            <p:ph type="dt" sz="half" idx="10"/>
          </p:nvPr>
        </p:nvSpPr>
        <p:spPr/>
        <p:txBody>
          <a:bodyPr/>
          <a:lstStyle/>
          <a:p>
            <a:fld id="{107B7E4E-2489-44FD-B77F-01E1CAB48DBA}" type="datetimeFigureOut">
              <a:rPr lang="en-US" smtClean="0"/>
              <a:t>1/2/20</a:t>
            </a:fld>
            <a:endParaRPr lang="en-US"/>
          </a:p>
        </p:txBody>
      </p:sp>
      <p:sp>
        <p:nvSpPr>
          <p:cNvPr id="6" name="Footer Placeholder 5">
            <a:extLst>
              <a:ext uri="{FF2B5EF4-FFF2-40B4-BE49-F238E27FC236}">
                <a16:creationId xmlns:a16="http://schemas.microsoft.com/office/drawing/2014/main" id="{A96563E8-7276-412C-86F0-99F26532D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D93FC-DD58-484B-B326-6C3197D2284E}"/>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3342711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0393EC-4A49-40FB-BCA9-CA0F1BC25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27602-F965-4D9C-A14E-71456CE5A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36416-F3E8-4885-9000-57A589561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B7E4E-2489-44FD-B77F-01E1CAB48DBA}" type="datetimeFigureOut">
              <a:rPr lang="en-US" smtClean="0"/>
              <a:t>1/2/20</a:t>
            </a:fld>
            <a:endParaRPr lang="en-US"/>
          </a:p>
        </p:txBody>
      </p:sp>
      <p:sp>
        <p:nvSpPr>
          <p:cNvPr id="5" name="Footer Placeholder 4">
            <a:extLst>
              <a:ext uri="{FF2B5EF4-FFF2-40B4-BE49-F238E27FC236}">
                <a16:creationId xmlns:a16="http://schemas.microsoft.com/office/drawing/2014/main" id="{A3140F51-DCAF-424A-B419-7E86E91AD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810DD6-A457-4FD8-B4F9-C6BA58D19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BEFCB-B20B-477E-883D-B3D951925DD7}" type="slidenum">
              <a:rPr lang="en-US" smtClean="0"/>
              <a:t>‹#›</a:t>
            </a:fld>
            <a:endParaRPr lang="en-US"/>
          </a:p>
        </p:txBody>
      </p:sp>
      <p:pic>
        <p:nvPicPr>
          <p:cNvPr id="9" name="Picture 8" descr="20%V.jpg"/>
          <p:cNvPicPr>
            <a:picLocks noChangeAspect="1"/>
          </p:cNvPicPr>
          <p:nvPr userDrawn="1"/>
        </p:nvPicPr>
        <p:blipFill rotWithShape="1">
          <a:blip r:embed="rId13" cstate="print">
            <a:extLst>
              <a:ext uri="{28A0092B-C50C-407E-A947-70E740481C1C}">
                <a14:useLocalDpi xmlns:a14="http://schemas.microsoft.com/office/drawing/2010/main" val="0"/>
              </a:ext>
            </a:extLst>
          </a:blip>
          <a:srcRect l="-3" t="5690" r="-3" b="10213"/>
          <a:stretch/>
        </p:blipFill>
        <p:spPr>
          <a:xfrm>
            <a:off x="0" y="0"/>
            <a:ext cx="12218094" cy="6858000"/>
          </a:xfrm>
          <a:prstGeom prst="rect">
            <a:avLst/>
          </a:prstGeom>
        </p:spPr>
      </p:pic>
      <p:pic>
        <p:nvPicPr>
          <p:cNvPr id="7" name="Picture 6" descr="A close up of a tree&#10;&#10;Description automatically generated">
            <a:extLst>
              <a:ext uri="{FF2B5EF4-FFF2-40B4-BE49-F238E27FC236}">
                <a16:creationId xmlns:a16="http://schemas.microsoft.com/office/drawing/2014/main" id="{2CCEEE22-A67F-4936-B963-245D960D651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63725" y="78291"/>
            <a:ext cx="1284785" cy="2186687"/>
          </a:xfrm>
          <a:prstGeom prst="rect">
            <a:avLst/>
          </a:prstGeom>
        </p:spPr>
      </p:pic>
    </p:spTree>
    <p:extLst>
      <p:ext uri="{BB962C8B-B14F-4D97-AF65-F5344CB8AC3E}">
        <p14:creationId xmlns:p14="http://schemas.microsoft.com/office/powerpoint/2010/main" val="403142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cid:5F45EE21-22B4-4B33-BB48-E4100F220D63"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ED33-75E9-4AB7-A449-C51AE142FD96}"/>
              </a:ext>
            </a:extLst>
          </p:cNvPr>
          <p:cNvSpPr>
            <a:spLocks noGrp="1"/>
          </p:cNvSpPr>
          <p:nvPr>
            <p:ph type="ctrTitle"/>
          </p:nvPr>
        </p:nvSpPr>
        <p:spPr/>
        <p:txBody>
          <a:bodyPr/>
          <a:lstStyle/>
          <a:p>
            <a:r>
              <a:rPr lang="en-US" dirty="0"/>
              <a:t>SILENUS WINERY</a:t>
            </a:r>
          </a:p>
        </p:txBody>
      </p:sp>
      <p:sp>
        <p:nvSpPr>
          <p:cNvPr id="3" name="Subtitle 2">
            <a:extLst>
              <a:ext uri="{FF2B5EF4-FFF2-40B4-BE49-F238E27FC236}">
                <a16:creationId xmlns:a16="http://schemas.microsoft.com/office/drawing/2014/main" id="{60A8C661-3A10-4A1B-B036-E903C0B753B4}"/>
              </a:ext>
            </a:extLst>
          </p:cNvPr>
          <p:cNvSpPr>
            <a:spLocks noGrp="1"/>
          </p:cNvSpPr>
          <p:nvPr>
            <p:ph type="subTitle" idx="1"/>
          </p:nvPr>
        </p:nvSpPr>
        <p:spPr/>
        <p:txBody>
          <a:bodyPr>
            <a:normAutofit lnSpcReduction="10000"/>
          </a:bodyPr>
          <a:lstStyle/>
          <a:p>
            <a:endParaRPr lang="en-US" sz="3200" dirty="0"/>
          </a:p>
          <a:p>
            <a:r>
              <a:rPr lang="en-US" sz="3200" dirty="0"/>
              <a:t>OAK KNOLL DISTRICT</a:t>
            </a:r>
          </a:p>
          <a:p>
            <a:r>
              <a:rPr lang="en-US" sz="3200" dirty="0"/>
              <a:t>NAPA VALLEY</a:t>
            </a:r>
          </a:p>
        </p:txBody>
      </p:sp>
    </p:spTree>
    <p:extLst>
      <p:ext uri="{BB962C8B-B14F-4D97-AF65-F5344CB8AC3E}">
        <p14:creationId xmlns:p14="http://schemas.microsoft.com/office/powerpoint/2010/main" val="27641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CD4C-F6E1-4816-9358-3C51F69CB764}"/>
              </a:ext>
            </a:extLst>
          </p:cNvPr>
          <p:cNvSpPr>
            <a:spLocks noGrp="1"/>
          </p:cNvSpPr>
          <p:nvPr>
            <p:ph type="title"/>
          </p:nvPr>
        </p:nvSpPr>
        <p:spPr/>
        <p:txBody>
          <a:bodyPr/>
          <a:lstStyle/>
          <a:p>
            <a:pPr algn="ctr"/>
            <a:r>
              <a:rPr lang="en-US" dirty="0"/>
              <a:t>Scott Meadows, President</a:t>
            </a:r>
          </a:p>
        </p:txBody>
      </p:sp>
      <p:sp>
        <p:nvSpPr>
          <p:cNvPr id="3" name="Content Placeholder 2">
            <a:extLst>
              <a:ext uri="{FF2B5EF4-FFF2-40B4-BE49-F238E27FC236}">
                <a16:creationId xmlns:a16="http://schemas.microsoft.com/office/drawing/2014/main" id="{803D8C65-82CF-4ACE-9F91-2C3DAB728D12}"/>
              </a:ext>
            </a:extLst>
          </p:cNvPr>
          <p:cNvSpPr>
            <a:spLocks noGrp="1"/>
          </p:cNvSpPr>
          <p:nvPr>
            <p:ph idx="1"/>
          </p:nvPr>
        </p:nvSpPr>
        <p:spPr>
          <a:xfrm>
            <a:off x="829501" y="4879473"/>
            <a:ext cx="10515600" cy="1809986"/>
          </a:xfrm>
        </p:spPr>
        <p:txBody>
          <a:bodyPr>
            <a:noAutofit/>
          </a:bodyPr>
          <a:lstStyle/>
          <a:p>
            <a:pPr marL="0" indent="0" algn="ctr">
              <a:buNone/>
            </a:pPr>
            <a:r>
              <a:rPr lang="en-US" sz="2000" dirty="0"/>
              <a:t>A native of Utah, Scott worked in Tokyo for years in marketing for language learning software for Apple. Scott has been President of Silenus for almost twenty years. He, his Japanese wife and two daughters live in Napa.</a:t>
            </a:r>
          </a:p>
        </p:txBody>
      </p:sp>
      <p:pic>
        <p:nvPicPr>
          <p:cNvPr id="5" name="Picture 4" descr="A person wearing glasses posing for the camera&#10;&#10;Description automatically generated">
            <a:extLst>
              <a:ext uri="{FF2B5EF4-FFF2-40B4-BE49-F238E27FC236}">
                <a16:creationId xmlns:a16="http://schemas.microsoft.com/office/drawing/2014/main" id="{FF845896-81CE-4C15-80B2-628D47110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390" y="1465484"/>
            <a:ext cx="2837219" cy="3213722"/>
          </a:xfrm>
          <a:prstGeom prst="rect">
            <a:avLst/>
          </a:prstGeom>
        </p:spPr>
      </p:pic>
    </p:spTree>
    <p:extLst>
      <p:ext uri="{BB962C8B-B14F-4D97-AF65-F5344CB8AC3E}">
        <p14:creationId xmlns:p14="http://schemas.microsoft.com/office/powerpoint/2010/main" val="166657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AC83-EA3C-446B-BBB1-90C5729D12F2}"/>
              </a:ext>
            </a:extLst>
          </p:cNvPr>
          <p:cNvSpPr>
            <a:spLocks noGrp="1"/>
          </p:cNvSpPr>
          <p:nvPr>
            <p:ph type="title"/>
          </p:nvPr>
        </p:nvSpPr>
        <p:spPr>
          <a:xfrm>
            <a:off x="411975" y="365125"/>
            <a:ext cx="10391531" cy="1325563"/>
          </a:xfrm>
        </p:spPr>
        <p:txBody>
          <a:bodyPr/>
          <a:lstStyle/>
          <a:p>
            <a:pPr algn="ctr"/>
            <a:r>
              <a:rPr lang="en-US" dirty="0"/>
              <a:t>Veronica Wang, Owner</a:t>
            </a:r>
          </a:p>
        </p:txBody>
      </p:sp>
      <p:sp>
        <p:nvSpPr>
          <p:cNvPr id="3" name="Content Placeholder 2">
            <a:extLst>
              <a:ext uri="{FF2B5EF4-FFF2-40B4-BE49-F238E27FC236}">
                <a16:creationId xmlns:a16="http://schemas.microsoft.com/office/drawing/2014/main" id="{96F1D28F-0B3A-4BC0-984F-8B3886250721}"/>
              </a:ext>
            </a:extLst>
          </p:cNvPr>
          <p:cNvSpPr>
            <a:spLocks noGrp="1"/>
          </p:cNvSpPr>
          <p:nvPr>
            <p:ph idx="1"/>
          </p:nvPr>
        </p:nvSpPr>
        <p:spPr>
          <a:xfrm>
            <a:off x="838200" y="1788905"/>
            <a:ext cx="9765241" cy="3947839"/>
          </a:xfrm>
        </p:spPr>
        <p:txBody>
          <a:bodyPr>
            <a:noAutofit/>
          </a:bodyPr>
          <a:lstStyle/>
          <a:p>
            <a:pPr marL="0" indent="0" algn="just">
              <a:buNone/>
            </a:pPr>
            <a:r>
              <a:rPr lang="en-US" sz="2000" dirty="0"/>
              <a:t>Ms. Wang is a native of Zhengzhou, a city in central China known as the transportation hub from the Silk Road. Originally a property developer of many large residential buildings, she has expanded her reach to several other interests. </a:t>
            </a:r>
          </a:p>
          <a:p>
            <a:pPr marL="0" indent="0" algn="just">
              <a:buNone/>
            </a:pPr>
            <a:r>
              <a:rPr lang="en-US" sz="2000" dirty="0"/>
              <a:t>While living in Los Angeles, she discovered her love of wine and purchased Silenus Winery, and then recently created Meijing Vineyards in China, a luxury destination for high profile events. </a:t>
            </a:r>
          </a:p>
          <a:p>
            <a:pPr marL="0" indent="0" algn="just">
              <a:buNone/>
            </a:pPr>
            <a:r>
              <a:rPr lang="en-US" sz="2000" dirty="0"/>
              <a:t>Because of her many travels, she saw the future of private aviation so purchased and expanded Mooney Aviation (located in Texas) which produces high end performance aircraft. </a:t>
            </a:r>
          </a:p>
          <a:p>
            <a:pPr marL="0" indent="0" algn="just">
              <a:buNone/>
            </a:pPr>
            <a:r>
              <a:rPr lang="en-US" sz="2000" dirty="0"/>
              <a:t>Veronica has also been very philanthropic, donating generously to children’s education and is building health clinics in China in conjunction with The Mayo Clinic.</a:t>
            </a:r>
          </a:p>
        </p:txBody>
      </p:sp>
    </p:spTree>
    <p:extLst>
      <p:ext uri="{BB962C8B-B14F-4D97-AF65-F5344CB8AC3E}">
        <p14:creationId xmlns:p14="http://schemas.microsoft.com/office/powerpoint/2010/main" val="139840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C7CC-C6FC-4DB3-BC57-0A96075F0DDC}"/>
              </a:ext>
            </a:extLst>
          </p:cNvPr>
          <p:cNvSpPr>
            <a:spLocks noGrp="1"/>
          </p:cNvSpPr>
          <p:nvPr>
            <p:ph type="title"/>
          </p:nvPr>
        </p:nvSpPr>
        <p:spPr>
          <a:xfrm>
            <a:off x="838200" y="260737"/>
            <a:ext cx="10515600" cy="1325563"/>
          </a:xfrm>
        </p:spPr>
        <p:txBody>
          <a:bodyPr/>
          <a:lstStyle/>
          <a:p>
            <a:pPr algn="ctr"/>
            <a:r>
              <a:rPr lang="en-US" dirty="0"/>
              <a:t>Silenus, Mentor of Dionysus</a:t>
            </a:r>
          </a:p>
        </p:txBody>
      </p:sp>
      <p:sp>
        <p:nvSpPr>
          <p:cNvPr id="3" name="Content Placeholder 2">
            <a:extLst>
              <a:ext uri="{FF2B5EF4-FFF2-40B4-BE49-F238E27FC236}">
                <a16:creationId xmlns:a16="http://schemas.microsoft.com/office/drawing/2014/main" id="{640896BC-AE29-4EDD-8F75-32858BC6E427}"/>
              </a:ext>
            </a:extLst>
          </p:cNvPr>
          <p:cNvSpPr>
            <a:spLocks noGrp="1"/>
          </p:cNvSpPr>
          <p:nvPr>
            <p:ph idx="1"/>
          </p:nvPr>
        </p:nvSpPr>
        <p:spPr>
          <a:xfrm>
            <a:off x="5131169" y="1473214"/>
            <a:ext cx="5579693" cy="4124856"/>
          </a:xfrm>
        </p:spPr>
        <p:txBody>
          <a:bodyPr>
            <a:noAutofit/>
          </a:bodyPr>
          <a:lstStyle/>
          <a:p>
            <a:pPr marL="0" indent="0">
              <a:lnSpc>
                <a:spcPct val="110000"/>
              </a:lnSpc>
              <a:buNone/>
            </a:pPr>
            <a:r>
              <a:rPr lang="en-US" sz="1800" dirty="0"/>
              <a:t>Silenus Winery is named in honor of the mentor and companion of Dionysus, the Greek god of wine. Zeus, father of Dionysus, charged Silenus with raising Dionysus from birth teaching him to focus on the most important things needed for a full life of hedonism and pleasure. </a:t>
            </a:r>
          </a:p>
          <a:p>
            <a:pPr marL="0" indent="0">
              <a:lnSpc>
                <a:spcPct val="110000"/>
              </a:lnSpc>
              <a:buNone/>
            </a:pPr>
            <a:endParaRPr lang="en-US" sz="1800" dirty="0"/>
          </a:p>
          <a:p>
            <a:pPr marL="0" indent="0">
              <a:lnSpc>
                <a:spcPct val="110000"/>
              </a:lnSpc>
              <a:buNone/>
            </a:pPr>
            <a:r>
              <a:rPr lang="en-US" sz="1800" dirty="0"/>
              <a:t>Key among the teachings was the art of planting and caring for grape vines to make the best wine possible. During ancient times wines were often flavored and sweetened with honey so Silenus also taught Dionysus how to raise bees to make the sweetest and most flavorful honey.</a:t>
            </a:r>
          </a:p>
        </p:txBody>
      </p:sp>
      <p:pic>
        <p:nvPicPr>
          <p:cNvPr id="4" name="Picture 3" descr="dionysus2-0226.jpg">
            <a:extLst>
              <a:ext uri="{FF2B5EF4-FFF2-40B4-BE49-F238E27FC236}">
                <a16:creationId xmlns:a16="http://schemas.microsoft.com/office/drawing/2014/main" id="{471A6981-248E-403F-9212-3E7EC94131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5043" y="1550903"/>
            <a:ext cx="4056751" cy="3629025"/>
          </a:xfrm>
          <a:prstGeom prst="rect">
            <a:avLst/>
          </a:prstGeom>
          <a:ln>
            <a:solidFill>
              <a:schemeClr val="bg2"/>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3060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B47066-B10E-478B-BECB-33F37EC69F59}"/>
              </a:ext>
            </a:extLst>
          </p:cNvPr>
          <p:cNvSpPr>
            <a:spLocks noGrp="1"/>
          </p:cNvSpPr>
          <p:nvPr>
            <p:ph type="subTitle" idx="1"/>
          </p:nvPr>
        </p:nvSpPr>
        <p:spPr>
          <a:xfrm>
            <a:off x="1524000" y="4443933"/>
            <a:ext cx="9144000" cy="1655762"/>
          </a:xfrm>
        </p:spPr>
        <p:txBody>
          <a:bodyPr>
            <a:normAutofit lnSpcReduction="10000"/>
          </a:bodyPr>
          <a:lstStyle/>
          <a:p>
            <a:pPr algn="l"/>
            <a:r>
              <a:rPr lang="en-US" dirty="0"/>
              <a:t>Our new logo represents elements from both Silenus and Tyros. From the Silenus label is the pinecone at the top, bees to the left, a grapevine at the bottom, and to the right is our Tyros T from the capsule of Tyros Cabernet, all crossed with the fennel stalks from the center of the Silenus label.</a:t>
            </a:r>
          </a:p>
        </p:txBody>
      </p:sp>
      <p:pic>
        <p:nvPicPr>
          <p:cNvPr id="5" name="Picture 4" descr="A picture containing clock&#10;&#10;Description automatically generated">
            <a:extLst>
              <a:ext uri="{FF2B5EF4-FFF2-40B4-BE49-F238E27FC236}">
                <a16:creationId xmlns:a16="http://schemas.microsoft.com/office/drawing/2014/main" id="{A3424AD8-14CA-4AEE-B0F9-ECB2107AE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547" y="809883"/>
            <a:ext cx="2878707" cy="2859532"/>
          </a:xfrm>
          <a:prstGeom prst="rect">
            <a:avLst/>
          </a:prstGeom>
        </p:spPr>
      </p:pic>
    </p:spTree>
    <p:extLst>
      <p:ext uri="{BB962C8B-B14F-4D97-AF65-F5344CB8AC3E}">
        <p14:creationId xmlns:p14="http://schemas.microsoft.com/office/powerpoint/2010/main" val="114813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20%V.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957"/>
            <a:ext cx="12212054" cy="8150875"/>
          </a:xfrm>
          <a:prstGeom prst="rect">
            <a:avLst/>
          </a:prstGeom>
        </p:spPr>
      </p:pic>
      <p:sp>
        <p:nvSpPr>
          <p:cNvPr id="2" name="Title 1">
            <a:extLst>
              <a:ext uri="{FF2B5EF4-FFF2-40B4-BE49-F238E27FC236}">
                <a16:creationId xmlns:a16="http://schemas.microsoft.com/office/drawing/2014/main" id="{9445AF77-9A93-46AF-93FF-4F1A4BF146B0}"/>
              </a:ext>
            </a:extLst>
          </p:cNvPr>
          <p:cNvSpPr>
            <a:spLocks noGrp="1"/>
          </p:cNvSpPr>
          <p:nvPr>
            <p:ph type="title"/>
          </p:nvPr>
        </p:nvSpPr>
        <p:spPr>
          <a:xfrm>
            <a:off x="1165755" y="509055"/>
            <a:ext cx="4461743" cy="629536"/>
          </a:xfrm>
        </p:spPr>
        <p:txBody>
          <a:bodyPr>
            <a:normAutofit fontScale="90000"/>
          </a:bodyPr>
          <a:lstStyle/>
          <a:p>
            <a:r>
              <a:rPr lang="en-US" dirty="0"/>
              <a:t>The Silenus Label</a:t>
            </a:r>
          </a:p>
        </p:txBody>
      </p:sp>
      <p:sp>
        <p:nvSpPr>
          <p:cNvPr id="3" name="Content Placeholder 2">
            <a:extLst>
              <a:ext uri="{FF2B5EF4-FFF2-40B4-BE49-F238E27FC236}">
                <a16:creationId xmlns:a16="http://schemas.microsoft.com/office/drawing/2014/main" id="{6F987710-9F37-46CB-BD1E-A94C10075287}"/>
              </a:ext>
            </a:extLst>
          </p:cNvPr>
          <p:cNvSpPr>
            <a:spLocks noGrp="1"/>
          </p:cNvSpPr>
          <p:nvPr>
            <p:ph idx="1"/>
          </p:nvPr>
        </p:nvSpPr>
        <p:spPr>
          <a:xfrm>
            <a:off x="588290" y="2474024"/>
            <a:ext cx="6138198" cy="3535544"/>
          </a:xfrm>
        </p:spPr>
        <p:txBody>
          <a:bodyPr>
            <a:noAutofit/>
          </a:bodyPr>
          <a:lstStyle/>
          <a:p>
            <a:pPr marL="0" indent="0">
              <a:buNone/>
            </a:pPr>
            <a:r>
              <a:rPr lang="en-US" sz="2000" dirty="0"/>
              <a:t>As Silenus and Dionysus traveled the lands far and wide, they hosted parties and planted vineyards. While traveling they always carried with them a fennel staff topped by a pinecone, a both a sign of welcome  and hospitality.</a:t>
            </a:r>
          </a:p>
          <a:p>
            <a:pPr marL="0" indent="0">
              <a:buNone/>
            </a:pPr>
            <a:r>
              <a:rPr lang="en-US" sz="2000" dirty="0"/>
              <a:t>The Silenus label pays homage to that welcome and combines four elements: a newly planted grapevine sprouting a fennel stalk, topped with a honeyed pinecone encircled by bees.</a:t>
            </a:r>
          </a:p>
        </p:txBody>
      </p:sp>
      <p:pic>
        <p:nvPicPr>
          <p:cNvPr id="4" name="Picture 3" descr="cid:5F45EE21-22B4-4B33-BB48-E4100F220D63">
            <a:extLst>
              <a:ext uri="{FF2B5EF4-FFF2-40B4-BE49-F238E27FC236}">
                <a16:creationId xmlns:a16="http://schemas.microsoft.com/office/drawing/2014/main" id="{92B81929-637A-41A4-A12A-32C12AD4BE31}"/>
              </a:ext>
            </a:extLst>
          </p:cNvPr>
          <p:cNvPicPr/>
          <p:nvPr/>
        </p:nvPicPr>
        <p:blipFill rotWithShape="1">
          <a:blip r:embed="rId3" r:link="rId4" cstate="print">
            <a:extLst>
              <a:ext uri="{28A0092B-C50C-407E-A947-70E740481C1C}">
                <a14:useLocalDpi xmlns:a14="http://schemas.microsoft.com/office/drawing/2010/main" val="0"/>
              </a:ext>
            </a:extLst>
          </a:blip>
          <a:srcRect l="7474" r="5026"/>
          <a:stretch>
            <a:fillRect/>
          </a:stretch>
        </p:blipFill>
        <p:spPr bwMode="auto">
          <a:xfrm>
            <a:off x="7489419" y="273395"/>
            <a:ext cx="4407941" cy="6421120"/>
          </a:xfrm>
          <a:prstGeom prst="rect">
            <a:avLst/>
          </a:prstGeom>
          <a:noFill/>
          <a:effectLst/>
        </p:spPr>
      </p:pic>
    </p:spTree>
    <p:extLst>
      <p:ext uri="{BB962C8B-B14F-4D97-AF65-F5344CB8AC3E}">
        <p14:creationId xmlns:p14="http://schemas.microsoft.com/office/powerpoint/2010/main" val="3561928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B6CEA-ABBE-4309-B6A4-98551E142279}"/>
              </a:ext>
            </a:extLst>
          </p:cNvPr>
          <p:cNvSpPr>
            <a:spLocks noGrp="1"/>
          </p:cNvSpPr>
          <p:nvPr>
            <p:ph idx="1"/>
          </p:nvPr>
        </p:nvSpPr>
        <p:spPr>
          <a:xfrm>
            <a:off x="838200" y="2344737"/>
            <a:ext cx="9686925" cy="4148138"/>
          </a:xfrm>
        </p:spPr>
        <p:txBody>
          <a:bodyPr>
            <a:normAutofit/>
          </a:bodyPr>
          <a:lstStyle/>
          <a:p>
            <a:pPr marL="0" indent="0" algn="ctr">
              <a:buNone/>
            </a:pPr>
            <a:endParaRPr lang="en-US" sz="2400" dirty="0"/>
          </a:p>
          <a:p>
            <a:pPr marL="0" indent="0" algn="ctr">
              <a:buNone/>
            </a:pPr>
            <a:endParaRPr lang="en-US" sz="4800" dirty="0"/>
          </a:p>
        </p:txBody>
      </p:sp>
      <p:sp>
        <p:nvSpPr>
          <p:cNvPr id="4" name="Rectangle 3">
            <a:extLst>
              <a:ext uri="{FF2B5EF4-FFF2-40B4-BE49-F238E27FC236}">
                <a16:creationId xmlns:a16="http://schemas.microsoft.com/office/drawing/2014/main" id="{497053E8-AB0C-4DDD-A02E-00A45FD2DBDA}"/>
              </a:ext>
            </a:extLst>
          </p:cNvPr>
          <p:cNvSpPr/>
          <p:nvPr/>
        </p:nvSpPr>
        <p:spPr>
          <a:xfrm>
            <a:off x="712470" y="1459445"/>
            <a:ext cx="10182224" cy="6347507"/>
          </a:xfrm>
          <a:prstGeom prst="rect">
            <a:avLst/>
          </a:prstGeom>
        </p:spPr>
        <p:txBody>
          <a:bodyPr wrap="square">
            <a:spAutoFit/>
          </a:bodyPr>
          <a:lstStyle/>
          <a:p>
            <a:pPr algn="ctr">
              <a:lnSpc>
                <a:spcPct val="107000"/>
              </a:lnSpc>
              <a:spcAft>
                <a:spcPts val="800"/>
              </a:spcAft>
            </a:pPr>
            <a:endParaRPr lang="en-US" sz="2400" dirty="0">
              <a:ea typeface="Calibri" panose="020F0502020204030204" pitchFamily="34" charset="0"/>
              <a:cs typeface="Times New Roman" panose="02020603050405020304" pitchFamily="18" charset="0"/>
            </a:endParaRPr>
          </a:p>
          <a:p>
            <a:pPr algn="ctr">
              <a:lnSpc>
                <a:spcPct val="107000"/>
              </a:lnSpc>
              <a:spcAft>
                <a:spcPts val="800"/>
              </a:spcAft>
            </a:pPr>
            <a:r>
              <a:rPr lang="en-US" sz="3600" dirty="0">
                <a:ea typeface="Calibri" panose="020F0502020204030204" pitchFamily="34" charset="0"/>
                <a:cs typeface="Times New Roman" panose="02020603050405020304" pitchFamily="18" charset="0"/>
              </a:rPr>
              <a:t>TYROS</a:t>
            </a:r>
          </a:p>
          <a:p>
            <a:pPr algn="ctr">
              <a:lnSpc>
                <a:spcPct val="107000"/>
              </a:lnSpc>
              <a:spcAft>
                <a:spcPts val="800"/>
              </a:spcAft>
            </a:pPr>
            <a:r>
              <a:rPr lang="en-US" sz="2400" dirty="0">
                <a:ea typeface="Calibri" panose="020F0502020204030204" pitchFamily="34" charset="0"/>
                <a:cs typeface="Times New Roman" panose="02020603050405020304" pitchFamily="18" charset="0"/>
              </a:rPr>
              <a:t>Napa Valley Cabernet Sauvignon</a:t>
            </a:r>
          </a:p>
          <a:p>
            <a:pPr algn="ctr">
              <a:lnSpc>
                <a:spcPct val="107000"/>
              </a:lnSpc>
              <a:spcAft>
                <a:spcPts val="800"/>
              </a:spcAft>
            </a:pPr>
            <a:r>
              <a:rPr lang="en-US" sz="2000" dirty="0">
                <a:ea typeface="Calibri" panose="020F0502020204030204" pitchFamily="34" charset="0"/>
                <a:cs typeface="Times New Roman" panose="02020603050405020304" pitchFamily="18" charset="0"/>
              </a:rPr>
              <a:t> </a:t>
            </a:r>
            <a:r>
              <a:rPr lang="en-US" sz="2800" dirty="0"/>
              <a:t>Tyros = “a beginner or apprentice” </a:t>
            </a:r>
          </a:p>
          <a:p>
            <a:r>
              <a:rPr lang="en-US" sz="2800" dirty="0"/>
              <a:t> </a:t>
            </a:r>
          </a:p>
          <a:p>
            <a:r>
              <a:rPr lang="en-US" sz="2000" dirty="0"/>
              <a:t>According to Greek mythology, Zeus, God of all Gods, appointed Silenus to teach his fledgling son, Dionysus, God of Wine, how to enjoy the pleasure of life, also known as debauching.  Silenus took this task to heart. As Silenus was mentor to Dionysus, Dionysus became apprentice to Silenus. This whimsical label depicts Dionysus as the Tyros, inviting all to join him in the pleasures of wine. </a:t>
            </a:r>
          </a:p>
          <a:p>
            <a:r>
              <a:rPr lang="en-US" sz="2000" dirty="0"/>
              <a:t> </a:t>
            </a:r>
          </a:p>
          <a:p>
            <a:r>
              <a:rPr lang="en-US" sz="2000" dirty="0"/>
              <a:t>Produced from grapes purchased throughout Napa Valley, our Tyros Cabernet Sauvignon celebrates great wine made to be accessible and enjoyed with the pleasures of a great meal. </a:t>
            </a:r>
          </a:p>
          <a:p>
            <a:pPr algn="ctr">
              <a:lnSpc>
                <a:spcPct val="107000"/>
              </a:lnSpc>
              <a:spcAft>
                <a:spcPts val="800"/>
              </a:spcAft>
            </a:pPr>
            <a:endParaRPr lang="en-US" sz="4400" b="1" dirty="0">
              <a:latin typeface="Kabel-Book" panose="020B0500000000000000"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lose up of a mans face&#10;&#10;Description automatically generated">
            <a:extLst>
              <a:ext uri="{FF2B5EF4-FFF2-40B4-BE49-F238E27FC236}">
                <a16:creationId xmlns:a16="http://schemas.microsoft.com/office/drawing/2014/main" id="{E0E73658-C0B3-49DB-B58D-F44793CAC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408" y="443026"/>
            <a:ext cx="490347" cy="1192452"/>
          </a:xfrm>
          <a:prstGeom prst="rect">
            <a:avLst/>
          </a:prstGeom>
        </p:spPr>
      </p:pic>
    </p:spTree>
    <p:extLst>
      <p:ext uri="{BB962C8B-B14F-4D97-AF65-F5344CB8AC3E}">
        <p14:creationId xmlns:p14="http://schemas.microsoft.com/office/powerpoint/2010/main" val="3072082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175A-FBE1-4CD4-906B-8916BC27866F}"/>
              </a:ext>
            </a:extLst>
          </p:cNvPr>
          <p:cNvSpPr>
            <a:spLocks noGrp="1"/>
          </p:cNvSpPr>
          <p:nvPr>
            <p:ph type="title"/>
          </p:nvPr>
        </p:nvSpPr>
        <p:spPr>
          <a:xfrm>
            <a:off x="838200" y="365125"/>
            <a:ext cx="10166873" cy="2439035"/>
          </a:xfrm>
        </p:spPr>
        <p:txBody>
          <a:bodyPr>
            <a:normAutofit fontScale="90000"/>
          </a:bodyPr>
          <a:lstStyle/>
          <a:p>
            <a:pPr algn="ctr"/>
            <a:br>
              <a:rPr lang="en-US" dirty="0">
                <a:latin typeface="+mn-lt"/>
              </a:rPr>
            </a:br>
            <a:br>
              <a:rPr lang="en-US" dirty="0">
                <a:latin typeface="+mn-lt"/>
              </a:rPr>
            </a:br>
            <a:br>
              <a:rPr lang="en-US" dirty="0">
                <a:latin typeface="+mn-lt"/>
              </a:rPr>
            </a:br>
            <a:r>
              <a:rPr lang="en-US" dirty="0">
                <a:latin typeface="+mn-lt"/>
              </a:rPr>
              <a:t>TYROS</a:t>
            </a:r>
            <a:br>
              <a:rPr lang="en-US" dirty="0">
                <a:latin typeface="+mn-lt"/>
              </a:rPr>
            </a:br>
            <a:r>
              <a:rPr lang="en-US" dirty="0">
                <a:latin typeface="+mn-lt"/>
              </a:rPr>
              <a:t>2015 Cabernet Sauvignon</a:t>
            </a:r>
            <a:br>
              <a:rPr lang="en-US" dirty="0">
                <a:latin typeface="+mn-lt"/>
              </a:rPr>
            </a:br>
            <a:r>
              <a:rPr lang="en-US" sz="3600" dirty="0">
                <a:latin typeface="+mn-lt"/>
              </a:rPr>
              <a:t>Napa Valley</a:t>
            </a:r>
          </a:p>
        </p:txBody>
      </p:sp>
      <p:sp>
        <p:nvSpPr>
          <p:cNvPr id="3" name="Content Placeholder 2">
            <a:extLst>
              <a:ext uri="{FF2B5EF4-FFF2-40B4-BE49-F238E27FC236}">
                <a16:creationId xmlns:a16="http://schemas.microsoft.com/office/drawing/2014/main" id="{DAE4A210-AB80-4702-9525-F9CCB255BD0B}"/>
              </a:ext>
            </a:extLst>
          </p:cNvPr>
          <p:cNvSpPr>
            <a:spLocks noGrp="1"/>
          </p:cNvSpPr>
          <p:nvPr>
            <p:ph idx="1"/>
          </p:nvPr>
        </p:nvSpPr>
        <p:spPr>
          <a:xfrm>
            <a:off x="963329" y="3728603"/>
            <a:ext cx="10515600" cy="2764272"/>
          </a:xfrm>
        </p:spPr>
        <p:txBody>
          <a:bodyPr>
            <a:normAutofit/>
          </a:bodyPr>
          <a:lstStyle/>
          <a:p>
            <a:pPr marL="0" indent="0">
              <a:lnSpc>
                <a:spcPct val="107000"/>
              </a:lnSpc>
              <a:spcAft>
                <a:spcPts val="800"/>
              </a:spcAft>
              <a:buNone/>
            </a:pPr>
            <a:r>
              <a:rPr lang="en-US" sz="2000" dirty="0">
                <a:ea typeface="Times New Roman" panose="02020603050405020304" pitchFamily="18" charset="0"/>
                <a:cs typeface="Times New Roman" panose="02020603050405020304" pitchFamily="18" charset="0"/>
              </a:rPr>
              <a:t>In the first vintage of Tyros Cabernet, the 2015 Tyros is a blend of 78% Cabernet Sauvignon and 22% Merlot. A percentage of the wine is from the Silenus Estate, with the balance of the Cab coming differing vineyards in the Valley. The Merlot is from northeast of the town of Napa. The wine has been aged in oak for 22 months in 60% new French and American oak and 40% neutral oak. The deep ruby red color shows wild berry and sweet oak on the nose. The palate is rich and deep with layers of raspberry, cherry, and plum rounded out with a touch of fig, vanilla and cocoa. The long finish is red fruit, cappuccino and cedar.</a:t>
            </a:r>
          </a:p>
          <a:p>
            <a:endParaRPr lang="en-US" dirty="0"/>
          </a:p>
        </p:txBody>
      </p:sp>
      <p:pic>
        <p:nvPicPr>
          <p:cNvPr id="4" name="Picture 3" descr="A close up of a mans face&#10;&#10;Description automatically generated">
            <a:extLst>
              <a:ext uri="{FF2B5EF4-FFF2-40B4-BE49-F238E27FC236}">
                <a16:creationId xmlns:a16="http://schemas.microsoft.com/office/drawing/2014/main" id="{A1941264-5FF6-4C4E-AE5F-DB8293322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408" y="443026"/>
            <a:ext cx="490347" cy="1192452"/>
          </a:xfrm>
          <a:prstGeom prst="rect">
            <a:avLst/>
          </a:prstGeom>
        </p:spPr>
      </p:pic>
    </p:spTree>
    <p:extLst>
      <p:ext uri="{BB962C8B-B14F-4D97-AF65-F5344CB8AC3E}">
        <p14:creationId xmlns:p14="http://schemas.microsoft.com/office/powerpoint/2010/main" val="1651559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E3DF5F-E6C9-4A40-A49B-BA2227C6758F}"/>
              </a:ext>
            </a:extLst>
          </p:cNvPr>
          <p:cNvSpPr/>
          <p:nvPr/>
        </p:nvSpPr>
        <p:spPr>
          <a:xfrm>
            <a:off x="596314" y="3619382"/>
            <a:ext cx="10414533" cy="3139321"/>
          </a:xfrm>
          <a:prstGeom prst="rect">
            <a:avLst/>
          </a:prstGeom>
        </p:spPr>
        <p:txBody>
          <a:bodyPr wrap="square">
            <a:spAutoFit/>
          </a:bodyPr>
          <a:lstStyle/>
          <a:p>
            <a:r>
              <a:rPr lang="en-US" dirty="0">
                <a:solidFill>
                  <a:srgbClr val="0D0D0D"/>
                </a:solidFill>
                <a:latin typeface="Verdana" panose="020B0604030504040204" pitchFamily="34" charset="0"/>
                <a:ea typeface="Times New Roman" panose="02020603050405020304" pitchFamily="18" charset="0"/>
              </a:rPr>
              <a:t>The 2017 vintage is 77% Cabernet Sauvignon and 23% Merlot. Sourced from Napa Valley appellations including Pope Valley in the northern valley, down through St. Helena and the Oak Knoll district and end up in the Carneros AVA in the southern end of the valley. The Cabernet Sauvignon portion of the wine includes 8% from the Silenus Estate Vineyards and another 21% from the Oak Knoll District AVA, 17% from the St. Helena AVA, 7% from Pope Valley. The Merlot comes primarily from the Oak Knoll AVA with 15% and the Carneros AVA with 8%. </a:t>
            </a:r>
            <a:endParaRPr lang="en-US" sz="2800" dirty="0">
              <a:latin typeface="Times New Roman" panose="02020603050405020304" pitchFamily="18" charset="0"/>
              <a:ea typeface="Times New Roman" panose="02020603050405020304" pitchFamily="18" charset="0"/>
            </a:endParaRPr>
          </a:p>
          <a:p>
            <a:r>
              <a:rPr lang="en-US" dirty="0">
                <a:solidFill>
                  <a:srgbClr val="0D0D0D"/>
                </a:solidFill>
                <a:latin typeface="Verdana" panose="020B060403050404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r>
              <a:rPr lang="en-US" dirty="0">
                <a:solidFill>
                  <a:srgbClr val="0D0D0D"/>
                </a:solidFill>
                <a:latin typeface="Verdana" panose="020B0604030504040204" pitchFamily="34" charset="0"/>
                <a:ea typeface="Times New Roman" panose="02020603050405020304" pitchFamily="18" charset="0"/>
              </a:rPr>
              <a:t>The wine was aged for 22 months in 50% new French oak, 10% new American oak and the rest in neutral barrels. This blend of oak integrates perfectly with the lush fruitiness of the wine and lends just the right amount of tannins for a perfect balance. </a:t>
            </a:r>
            <a:endParaRPr lang="en-US" sz="28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1072C432-412B-4A81-A14A-79345A15FB7D}"/>
              </a:ext>
            </a:extLst>
          </p:cNvPr>
          <p:cNvSpPr/>
          <p:nvPr/>
        </p:nvSpPr>
        <p:spPr>
          <a:xfrm>
            <a:off x="2755581" y="1069878"/>
            <a:ext cx="6291600" cy="2369880"/>
          </a:xfrm>
          <a:prstGeom prst="rect">
            <a:avLst/>
          </a:prstGeom>
        </p:spPr>
        <p:txBody>
          <a:bodyPr wrap="square">
            <a:spAutoFit/>
          </a:bodyPr>
          <a:lstStyle/>
          <a:p>
            <a:pPr algn="ctr"/>
            <a:br>
              <a:rPr lang="en-US" dirty="0"/>
            </a:br>
            <a:endParaRPr lang="en-US" dirty="0"/>
          </a:p>
          <a:p>
            <a:pPr algn="ctr"/>
            <a:r>
              <a:rPr lang="en-US" sz="4000" dirty="0"/>
              <a:t>TYROS</a:t>
            </a:r>
            <a:br>
              <a:rPr lang="en-US" sz="4000" dirty="0"/>
            </a:br>
            <a:r>
              <a:rPr lang="en-US" sz="4000" dirty="0"/>
              <a:t>2017 Cabernet Sauvignon</a:t>
            </a:r>
            <a:br>
              <a:rPr lang="en-US" sz="4000" dirty="0"/>
            </a:br>
            <a:r>
              <a:rPr lang="en-US" sz="3200" dirty="0"/>
              <a:t>Napa Valley</a:t>
            </a:r>
          </a:p>
        </p:txBody>
      </p:sp>
      <p:pic>
        <p:nvPicPr>
          <p:cNvPr id="5" name="Picture 4" descr="A close up of a mans face&#10;&#10;Description automatically generated">
            <a:extLst>
              <a:ext uri="{FF2B5EF4-FFF2-40B4-BE49-F238E27FC236}">
                <a16:creationId xmlns:a16="http://schemas.microsoft.com/office/drawing/2014/main" id="{484F64FE-F4AA-4430-9D56-D0B24119F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408" y="443026"/>
            <a:ext cx="490347" cy="1192452"/>
          </a:xfrm>
          <a:prstGeom prst="rect">
            <a:avLst/>
          </a:prstGeom>
        </p:spPr>
      </p:pic>
    </p:spTree>
    <p:extLst>
      <p:ext uri="{BB962C8B-B14F-4D97-AF65-F5344CB8AC3E}">
        <p14:creationId xmlns:p14="http://schemas.microsoft.com/office/powerpoint/2010/main" val="144241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26D0F1-CD58-4AAD-8408-4EEF0D0EF34C}"/>
              </a:ext>
            </a:extLst>
          </p:cNvPr>
          <p:cNvSpPr>
            <a:spLocks noGrp="1"/>
          </p:cNvSpPr>
          <p:nvPr>
            <p:ph idx="1"/>
          </p:nvPr>
        </p:nvSpPr>
        <p:spPr>
          <a:xfrm>
            <a:off x="1152525" y="1825625"/>
            <a:ext cx="9505950" cy="3619173"/>
          </a:xfrm>
        </p:spPr>
        <p:txBody>
          <a:bodyPr>
            <a:noAutofit/>
          </a:bodyPr>
          <a:lstStyle/>
          <a:p>
            <a:pPr marL="0" indent="0">
              <a:buNone/>
            </a:pPr>
            <a:r>
              <a:rPr lang="en-US" sz="2000" dirty="0"/>
              <a:t>“Silenus Winery has been growing grapes for fifty years in what is now known as the Oak Knoll District. </a:t>
            </a:r>
          </a:p>
          <a:p>
            <a:pPr marL="0" indent="0">
              <a:buNone/>
            </a:pPr>
            <a:r>
              <a:rPr lang="en-US" sz="2000" dirty="0"/>
              <a:t>We are proud of our heritage and continue to produce highly regarded wine from grapes grown both at our Estate and from the appellation. </a:t>
            </a:r>
          </a:p>
          <a:p>
            <a:pPr marL="0" indent="0">
              <a:buNone/>
            </a:pPr>
            <a:r>
              <a:rPr lang="en-US" sz="2000" dirty="0"/>
              <a:t>We are blessed with the varied temperatures and alluvial soils that allow a long growing season to create wines that are elegant and nuanced with incredible depth. </a:t>
            </a:r>
          </a:p>
          <a:p>
            <a:pPr marL="0" indent="0">
              <a:buNone/>
            </a:pPr>
            <a:r>
              <a:rPr lang="en-US" sz="2000" dirty="0"/>
              <a:t>Silenus Winery remains committed to producing what we believe are the best wines from the best appellation.”</a:t>
            </a:r>
          </a:p>
          <a:p>
            <a:pPr marL="0" indent="0">
              <a:buNone/>
            </a:pPr>
            <a:endParaRPr lang="en-US" sz="2000" dirty="0"/>
          </a:p>
          <a:p>
            <a:pPr marL="0" indent="0" algn="r">
              <a:buNone/>
            </a:pPr>
            <a:r>
              <a:rPr lang="en-US" sz="2000" dirty="0"/>
              <a:t>Scott Meadows, President</a:t>
            </a:r>
          </a:p>
        </p:txBody>
      </p:sp>
    </p:spTree>
    <p:extLst>
      <p:ext uri="{BB962C8B-B14F-4D97-AF65-F5344CB8AC3E}">
        <p14:creationId xmlns:p14="http://schemas.microsoft.com/office/powerpoint/2010/main" val="395527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C2B7-A84A-45F5-9562-275BD33D90BE}"/>
              </a:ext>
            </a:extLst>
          </p:cNvPr>
          <p:cNvSpPr>
            <a:spLocks noGrp="1"/>
          </p:cNvSpPr>
          <p:nvPr>
            <p:ph type="title"/>
          </p:nvPr>
        </p:nvSpPr>
        <p:spPr/>
        <p:txBody>
          <a:bodyPr>
            <a:normAutofit/>
          </a:bodyPr>
          <a:lstStyle/>
          <a:p>
            <a:r>
              <a:rPr lang="en-US" sz="4000" b="1" dirty="0"/>
              <a:t>Silenus Today</a:t>
            </a:r>
          </a:p>
        </p:txBody>
      </p:sp>
      <p:sp>
        <p:nvSpPr>
          <p:cNvPr id="4" name="Text Placeholder 3">
            <a:extLst>
              <a:ext uri="{FF2B5EF4-FFF2-40B4-BE49-F238E27FC236}">
                <a16:creationId xmlns:a16="http://schemas.microsoft.com/office/drawing/2014/main" id="{5F1C8059-2103-4416-9957-77C6E8B8ED7A}"/>
              </a:ext>
            </a:extLst>
          </p:cNvPr>
          <p:cNvSpPr>
            <a:spLocks noGrp="1"/>
          </p:cNvSpPr>
          <p:nvPr>
            <p:ph type="body" sz="half" idx="2"/>
          </p:nvPr>
        </p:nvSpPr>
        <p:spPr>
          <a:xfrm>
            <a:off x="1838325" y="4409440"/>
            <a:ext cx="2780567" cy="2323513"/>
          </a:xfrm>
        </p:spPr>
        <p:txBody>
          <a:bodyPr>
            <a:noAutofit/>
          </a:bodyPr>
          <a:lstStyle/>
          <a:p>
            <a:pPr algn="ctr"/>
            <a:r>
              <a:rPr lang="en-US" sz="3200" dirty="0"/>
              <a:t>Silenus Winery:</a:t>
            </a:r>
          </a:p>
          <a:p>
            <a:r>
              <a:rPr lang="en-US" sz="3200" dirty="0"/>
              <a:t>Walnuts</a:t>
            </a:r>
          </a:p>
          <a:p>
            <a:pPr algn="ctr"/>
            <a:r>
              <a:rPr lang="en-US" sz="3200" dirty="0"/>
              <a:t>to</a:t>
            </a:r>
          </a:p>
          <a:p>
            <a:pPr algn="r"/>
            <a:r>
              <a:rPr lang="en-US" sz="3200" dirty="0"/>
              <a:t>Grapes</a:t>
            </a:r>
          </a:p>
        </p:txBody>
      </p:sp>
      <p:pic>
        <p:nvPicPr>
          <p:cNvPr id="7" name="Picture 6" descr="Page 7.jpg">
            <a:extLst>
              <a:ext uri="{FF2B5EF4-FFF2-40B4-BE49-F238E27FC236}">
                <a16:creationId xmlns:a16="http://schemas.microsoft.com/office/drawing/2014/main" id="{BA6F624D-42B3-472A-967E-FE37F6429B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1"/>
          <a:stretch/>
        </p:blipFill>
        <p:spPr>
          <a:xfrm>
            <a:off x="165624" y="214686"/>
            <a:ext cx="6690132" cy="4166702"/>
          </a:xfrm>
          <a:prstGeom prst="rect">
            <a:avLst/>
          </a:prstGeom>
        </p:spPr>
      </p:pic>
      <p:pic>
        <p:nvPicPr>
          <p:cNvPr id="5" name="Picture Placeholder 4" descr="0158.jpg">
            <a:extLst>
              <a:ext uri="{FF2B5EF4-FFF2-40B4-BE49-F238E27FC236}">
                <a16:creationId xmlns:a16="http://schemas.microsoft.com/office/drawing/2014/main" id="{AAAF0A9B-9806-4CE2-A6FA-2770DE669D56}"/>
              </a:ext>
            </a:extLst>
          </p:cNvPr>
          <p:cNvPicPr>
            <a:picLocks noGrp="1" noChangeAspect="1"/>
          </p:cNvPicPr>
          <p:nvPr>
            <p:ph type="pic" idx="1"/>
          </p:nvPr>
        </p:nvPicPr>
        <p:blipFill>
          <a:blip r:embed="rId3">
            <a:extLst>
              <a:ext uri="{28A0092B-C50C-407E-A947-70E740481C1C}">
                <a14:useLocalDpi xmlns:a14="http://schemas.microsoft.com/office/drawing/2010/main"/>
              </a:ext>
            </a:extLst>
          </a:blip>
          <a:srcRect l="8195" r="8195"/>
          <a:stretch>
            <a:fillRect/>
          </a:stretch>
        </p:blipFill>
        <p:spPr>
          <a:xfrm>
            <a:off x="5897668" y="2485260"/>
            <a:ext cx="5366857" cy="4237719"/>
          </a:xfrm>
          <a:prstGeom prst="rect">
            <a:avLst/>
          </a:prstGeom>
        </p:spPr>
      </p:pic>
    </p:spTree>
    <p:extLst>
      <p:ext uri="{BB962C8B-B14F-4D97-AF65-F5344CB8AC3E}">
        <p14:creationId xmlns:p14="http://schemas.microsoft.com/office/powerpoint/2010/main" val="180634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8780-89DD-4D53-A576-4D1ACD1BDED9}"/>
              </a:ext>
            </a:extLst>
          </p:cNvPr>
          <p:cNvSpPr>
            <a:spLocks noGrp="1"/>
          </p:cNvSpPr>
          <p:nvPr>
            <p:ph type="title"/>
          </p:nvPr>
        </p:nvSpPr>
        <p:spPr>
          <a:xfrm>
            <a:off x="313855" y="365125"/>
            <a:ext cx="5189561" cy="1325563"/>
          </a:xfrm>
        </p:spPr>
        <p:txBody>
          <a:bodyPr/>
          <a:lstStyle/>
          <a:p>
            <a:pPr algn="ctr"/>
            <a:r>
              <a:rPr lang="en-US" dirty="0"/>
              <a:t>50 YEARS OF</a:t>
            </a:r>
            <a:br>
              <a:rPr lang="en-US" dirty="0"/>
            </a:br>
            <a:r>
              <a:rPr lang="en-US" dirty="0"/>
              <a:t>SILENUS WINERY</a:t>
            </a:r>
          </a:p>
        </p:txBody>
      </p:sp>
      <p:sp>
        <p:nvSpPr>
          <p:cNvPr id="3" name="Content Placeholder 2">
            <a:extLst>
              <a:ext uri="{FF2B5EF4-FFF2-40B4-BE49-F238E27FC236}">
                <a16:creationId xmlns:a16="http://schemas.microsoft.com/office/drawing/2014/main" id="{A4B57CDE-7568-44D4-8114-E37D9F56E1C4}"/>
              </a:ext>
            </a:extLst>
          </p:cNvPr>
          <p:cNvSpPr>
            <a:spLocks noGrp="1"/>
          </p:cNvSpPr>
          <p:nvPr>
            <p:ph idx="1"/>
          </p:nvPr>
        </p:nvSpPr>
        <p:spPr>
          <a:xfrm>
            <a:off x="296676" y="1687378"/>
            <a:ext cx="4885585" cy="4837621"/>
          </a:xfrm>
        </p:spPr>
        <p:txBody>
          <a:bodyPr>
            <a:normAutofit fontScale="70000" lnSpcReduction="20000"/>
          </a:bodyPr>
          <a:lstStyle/>
          <a:p>
            <a:pPr marL="0" indent="0">
              <a:lnSpc>
                <a:spcPct val="120000"/>
              </a:lnSpc>
              <a:buNone/>
            </a:pPr>
            <a:r>
              <a:rPr lang="en-US" sz="2300" dirty="0"/>
              <a:t>In 1968 a walnut orchard on the southwestern slope of Napa Valley was converted to Cabernet Sauvignon vineyards and the roots of Silenus Winery were firmly established. In 2004 this area became one of the sixteen sub AVAs (American Viticultural Area) in Napa Valley and is now known as Oak Knoll District of Napa Valley.</a:t>
            </a:r>
          </a:p>
          <a:p>
            <a:pPr marL="0" indent="0">
              <a:lnSpc>
                <a:spcPct val="120000"/>
              </a:lnSpc>
              <a:buNone/>
            </a:pPr>
            <a:r>
              <a:rPr lang="en-US" sz="2300" dirty="0"/>
              <a:t>The vineyards were originally planted by aerospace engineer Bruce Newlan, and quickly gained a superior reputation. Through the 1970’s the grapes from this vineyard were sold to Robert Mondavi, Inglenook, Silver Oak and Clos du Val and consistently were used in their reserve wines. </a:t>
            </a:r>
          </a:p>
          <a:p>
            <a:pPr marL="0" indent="0">
              <a:lnSpc>
                <a:spcPct val="120000"/>
              </a:lnSpc>
              <a:buNone/>
            </a:pPr>
            <a:r>
              <a:rPr lang="en-US" sz="2300" dirty="0"/>
              <a:t>Realizing what gold this 20-acre vineyard produced, Newlan built his own winery and began producing award winning wines. Silenus is now celebrating 50 years of growing some of the most sought after grapes in Napa Valley.</a:t>
            </a:r>
          </a:p>
        </p:txBody>
      </p:sp>
      <p:pic>
        <p:nvPicPr>
          <p:cNvPr id="6" name="Picture 5" descr="A picture containing grass, sky, outdoor&#10;&#10;Description automatically generated">
            <a:extLst>
              <a:ext uri="{FF2B5EF4-FFF2-40B4-BE49-F238E27FC236}">
                <a16:creationId xmlns:a16="http://schemas.microsoft.com/office/drawing/2014/main" id="{393C2F96-4468-4CE8-B27C-0B57A109A109}"/>
              </a:ext>
            </a:extLst>
          </p:cNvPr>
          <p:cNvPicPr>
            <a:picLocks noChangeAspect="1"/>
          </p:cNvPicPr>
          <p:nvPr/>
        </p:nvPicPr>
        <p:blipFill rotWithShape="1">
          <a:blip r:embed="rId2">
            <a:extLst>
              <a:ext uri="{28A0092B-C50C-407E-A947-70E740481C1C}">
                <a14:useLocalDpi xmlns:a14="http://schemas.microsoft.com/office/drawing/2010/main" val="0"/>
              </a:ext>
            </a:extLst>
          </a:blip>
          <a:srcRect t="20313" r="-3" b="-3"/>
          <a:stretch/>
        </p:blipFill>
        <p:spPr>
          <a:xfrm>
            <a:off x="5284536" y="535805"/>
            <a:ext cx="5263666" cy="2799829"/>
          </a:xfrm>
          <a:prstGeom prst="rect">
            <a:avLst/>
          </a:prstGeom>
        </p:spPr>
      </p:pic>
      <p:pic>
        <p:nvPicPr>
          <p:cNvPr id="7" name="Picture 6" descr="A picture containing cake, person&#10;&#10;Description automatically generated">
            <a:extLst>
              <a:ext uri="{FF2B5EF4-FFF2-40B4-BE49-F238E27FC236}">
                <a16:creationId xmlns:a16="http://schemas.microsoft.com/office/drawing/2014/main" id="{59D4400F-646C-4EA7-97B7-3648A31EFAAB}"/>
              </a:ext>
            </a:extLst>
          </p:cNvPr>
          <p:cNvPicPr>
            <a:picLocks noChangeAspect="1"/>
          </p:cNvPicPr>
          <p:nvPr/>
        </p:nvPicPr>
        <p:blipFill rotWithShape="1">
          <a:blip r:embed="rId3">
            <a:extLst>
              <a:ext uri="{28A0092B-C50C-407E-A947-70E740481C1C}">
                <a14:useLocalDpi xmlns:a14="http://schemas.microsoft.com/office/drawing/2010/main" val="0"/>
              </a:ext>
            </a:extLst>
          </a:blip>
          <a:srcRect t="13995" r="-3" b="6316"/>
          <a:stretch/>
        </p:blipFill>
        <p:spPr>
          <a:xfrm>
            <a:off x="5286249" y="3455279"/>
            <a:ext cx="5263665" cy="2799828"/>
          </a:xfrm>
          <a:prstGeom prst="rect">
            <a:avLst/>
          </a:prstGeom>
        </p:spPr>
      </p:pic>
    </p:spTree>
    <p:extLst>
      <p:ext uri="{BB962C8B-B14F-4D97-AF65-F5344CB8AC3E}">
        <p14:creationId xmlns:p14="http://schemas.microsoft.com/office/powerpoint/2010/main" val="90888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255077" y="233103"/>
            <a:ext cx="3401110" cy="523220"/>
          </a:xfrm>
          <a:prstGeom prst="rect">
            <a:avLst/>
          </a:prstGeom>
          <a:noFill/>
        </p:spPr>
        <p:txBody>
          <a:bodyPr wrap="square" rtlCol="0">
            <a:spAutoFit/>
          </a:bodyPr>
          <a:lstStyle/>
          <a:p>
            <a:r>
              <a:rPr lang="en-US" sz="2800" dirty="0"/>
              <a:t>Silenus Winery – 2018</a:t>
            </a:r>
          </a:p>
        </p:txBody>
      </p:sp>
      <p:sp>
        <p:nvSpPr>
          <p:cNvPr id="3" name="TextBox 2"/>
          <p:cNvSpPr txBox="1"/>
          <p:nvPr/>
        </p:nvSpPr>
        <p:spPr>
          <a:xfrm>
            <a:off x="5598302" y="905033"/>
            <a:ext cx="5167664" cy="5355312"/>
          </a:xfrm>
          <a:prstGeom prst="rect">
            <a:avLst/>
          </a:prstGeom>
          <a:noFill/>
        </p:spPr>
        <p:txBody>
          <a:bodyPr wrap="square" rtlCol="0">
            <a:spAutoFit/>
          </a:bodyPr>
          <a:lstStyle/>
          <a:p>
            <a:pPr>
              <a:lnSpc>
                <a:spcPct val="120000"/>
              </a:lnSpc>
            </a:pPr>
            <a:r>
              <a:rPr lang="en-US" dirty="0"/>
              <a:t>Newlan sold the winery in the late 90’s, and in 2000 Scott Meadows was hired as President. The winery was rechristened Silenus Winery. Purchased by Chinese entrepreneur Veronica Wang in 2010, Scott remains as President today. Because of this Asian connection, Silenus wines until now have been sold almost exclusively in China and Japan. </a:t>
            </a:r>
          </a:p>
          <a:p>
            <a:pPr>
              <a:lnSpc>
                <a:spcPct val="120000"/>
              </a:lnSpc>
            </a:pPr>
            <a:endParaRPr lang="en-US" dirty="0"/>
          </a:p>
          <a:p>
            <a:pPr>
              <a:lnSpc>
                <a:spcPct val="120000"/>
              </a:lnSpc>
            </a:pPr>
            <a:r>
              <a:rPr lang="en-US" dirty="0"/>
              <a:t>Over the years, state of the art production equipment, a 2,000 barrel aging cellar and a gleaming, modern tasting room have been added. The winery continues the tradition of small-production, premium winemaking. Silenus wines are now launching in select markets of the United States as well as expanding their international presence.</a:t>
            </a:r>
          </a:p>
          <a:p>
            <a:endParaRPr lang="en-US" dirty="0"/>
          </a:p>
        </p:txBody>
      </p:sp>
      <p:pic>
        <p:nvPicPr>
          <p:cNvPr id="9" name="Picture 8" descr="A close up of a barrel&#10;&#10;Description automatically generated">
            <a:extLst>
              <a:ext uri="{FF2B5EF4-FFF2-40B4-BE49-F238E27FC236}">
                <a16:creationId xmlns:a16="http://schemas.microsoft.com/office/drawing/2014/main" id="{88D81A2B-9485-4DA2-8354-1A6C5650237A}"/>
              </a:ext>
            </a:extLst>
          </p:cNvPr>
          <p:cNvPicPr>
            <a:picLocks noChangeAspect="1"/>
          </p:cNvPicPr>
          <p:nvPr/>
        </p:nvPicPr>
        <p:blipFill rotWithShape="1">
          <a:blip r:embed="rId2">
            <a:extLst>
              <a:ext uri="{28A0092B-C50C-407E-A947-70E740481C1C}">
                <a14:useLocalDpi xmlns:a14="http://schemas.microsoft.com/office/drawing/2010/main" val="0"/>
              </a:ext>
            </a:extLst>
          </a:blip>
          <a:srcRect t="11462" r="-3" b="8009"/>
          <a:stretch/>
        </p:blipFill>
        <p:spPr>
          <a:xfrm>
            <a:off x="248254" y="3532373"/>
            <a:ext cx="5263665" cy="2829312"/>
          </a:xfrm>
          <a:prstGeom prst="rect">
            <a:avLst/>
          </a:prstGeom>
        </p:spPr>
      </p:pic>
      <p:pic>
        <p:nvPicPr>
          <p:cNvPr id="11" name="Picture 10" descr="A house with bushes in front of a building&#10;&#10;Description automatically generated">
            <a:extLst>
              <a:ext uri="{FF2B5EF4-FFF2-40B4-BE49-F238E27FC236}">
                <a16:creationId xmlns:a16="http://schemas.microsoft.com/office/drawing/2014/main" id="{882D4735-333D-441B-A96C-6C676A594B0C}"/>
              </a:ext>
            </a:extLst>
          </p:cNvPr>
          <p:cNvPicPr>
            <a:picLocks noChangeAspect="1"/>
          </p:cNvPicPr>
          <p:nvPr/>
        </p:nvPicPr>
        <p:blipFill rotWithShape="1">
          <a:blip r:embed="rId3">
            <a:extLst>
              <a:ext uri="{28A0092B-C50C-407E-A947-70E740481C1C}">
                <a14:useLocalDpi xmlns:a14="http://schemas.microsoft.com/office/drawing/2010/main" val="0"/>
              </a:ext>
            </a:extLst>
          </a:blip>
          <a:srcRect r="-3" b="19471"/>
          <a:stretch/>
        </p:blipFill>
        <p:spPr>
          <a:xfrm>
            <a:off x="242208" y="612902"/>
            <a:ext cx="5263664" cy="2829311"/>
          </a:xfrm>
          <a:prstGeom prst="rect">
            <a:avLst/>
          </a:prstGeom>
        </p:spPr>
      </p:pic>
    </p:spTree>
    <p:extLst>
      <p:ext uri="{BB962C8B-B14F-4D97-AF65-F5344CB8AC3E}">
        <p14:creationId xmlns:p14="http://schemas.microsoft.com/office/powerpoint/2010/main" val="383561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1DB8-2581-452C-A7CE-3E155055B870}"/>
              </a:ext>
            </a:extLst>
          </p:cNvPr>
          <p:cNvSpPr>
            <a:spLocks noGrp="1"/>
          </p:cNvSpPr>
          <p:nvPr>
            <p:ph type="title"/>
          </p:nvPr>
        </p:nvSpPr>
        <p:spPr>
          <a:xfrm>
            <a:off x="5788075" y="138866"/>
            <a:ext cx="4985191" cy="1379256"/>
          </a:xfrm>
        </p:spPr>
        <p:txBody>
          <a:bodyPr>
            <a:normAutofit/>
          </a:bodyPr>
          <a:lstStyle/>
          <a:p>
            <a:pPr algn="ctr"/>
            <a:r>
              <a:rPr lang="en-US" dirty="0"/>
              <a:t>OAK KNOLL DISTRICT OF NAPA VALLEY</a:t>
            </a:r>
          </a:p>
        </p:txBody>
      </p:sp>
      <p:sp>
        <p:nvSpPr>
          <p:cNvPr id="3" name="Content Placeholder 2">
            <a:extLst>
              <a:ext uri="{FF2B5EF4-FFF2-40B4-BE49-F238E27FC236}">
                <a16:creationId xmlns:a16="http://schemas.microsoft.com/office/drawing/2014/main" id="{F5DFEDEB-A593-4805-BFBF-69BF5DC0150E}"/>
              </a:ext>
            </a:extLst>
          </p:cNvPr>
          <p:cNvSpPr>
            <a:spLocks noGrp="1"/>
          </p:cNvSpPr>
          <p:nvPr>
            <p:ph idx="1"/>
          </p:nvPr>
        </p:nvSpPr>
        <p:spPr>
          <a:xfrm>
            <a:off x="5700488" y="1737080"/>
            <a:ext cx="4926797" cy="2999748"/>
          </a:xfrm>
        </p:spPr>
        <p:txBody>
          <a:bodyPr>
            <a:noAutofit/>
          </a:bodyPr>
          <a:lstStyle/>
          <a:p>
            <a:pPr marL="0" indent="0">
              <a:buNone/>
            </a:pPr>
            <a:r>
              <a:rPr lang="en-US" sz="1800" dirty="0"/>
              <a:t>The Oak Knoll District (OKD) is known as the Sweet Spot of Napa appellations because of its range of temperatures and soils, giving the area the ability to grow many different grape varietals. </a:t>
            </a:r>
          </a:p>
          <a:p>
            <a:pPr marL="0" indent="0">
              <a:buNone/>
            </a:pPr>
            <a:endParaRPr lang="en-US" sz="1800" dirty="0"/>
          </a:p>
          <a:p>
            <a:pPr marL="0" indent="0">
              <a:buNone/>
            </a:pPr>
            <a:r>
              <a:rPr lang="en-US" sz="1800" dirty="0"/>
              <a:t>It is also one of Napa Valley’s oldest grape growing areas dating back to 1851. Today it is over 4,200 acres planted to almost 20 grape varietals. </a:t>
            </a:r>
          </a:p>
        </p:txBody>
      </p:sp>
      <p:pic>
        <p:nvPicPr>
          <p:cNvPr id="5" name="Picture 4" desc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71" y="3010175"/>
            <a:ext cx="5002092" cy="3646200"/>
          </a:xfrm>
          <a:prstGeom prst="rect">
            <a:avLst/>
          </a:prstGeom>
        </p:spPr>
      </p:pic>
      <p:pic>
        <p:nvPicPr>
          <p:cNvPr id="6" name="Picture 5" descr="backimage.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74" y="167870"/>
            <a:ext cx="5005540" cy="2788086"/>
          </a:xfrm>
          <a:prstGeom prst="rect">
            <a:avLst/>
          </a:prstGeom>
        </p:spPr>
      </p:pic>
    </p:spTree>
    <p:extLst>
      <p:ext uri="{BB962C8B-B14F-4D97-AF65-F5344CB8AC3E}">
        <p14:creationId xmlns:p14="http://schemas.microsoft.com/office/powerpoint/2010/main" val="2251026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1DB8-2581-452C-A7CE-3E155055B870}"/>
              </a:ext>
            </a:extLst>
          </p:cNvPr>
          <p:cNvSpPr>
            <a:spLocks noGrp="1"/>
          </p:cNvSpPr>
          <p:nvPr>
            <p:ph type="title"/>
          </p:nvPr>
        </p:nvSpPr>
        <p:spPr>
          <a:xfrm>
            <a:off x="5758880" y="189766"/>
            <a:ext cx="4649438" cy="1092198"/>
          </a:xfrm>
        </p:spPr>
        <p:txBody>
          <a:bodyPr>
            <a:normAutofit fontScale="90000"/>
          </a:bodyPr>
          <a:lstStyle/>
          <a:p>
            <a:pPr algn="ctr"/>
            <a:r>
              <a:rPr lang="en-US" dirty="0"/>
              <a:t>OAK KNOLL DISTRICT OF NAPA VALLEY</a:t>
            </a:r>
          </a:p>
        </p:txBody>
      </p:sp>
      <p:sp>
        <p:nvSpPr>
          <p:cNvPr id="3" name="Content Placeholder 2">
            <a:extLst>
              <a:ext uri="{FF2B5EF4-FFF2-40B4-BE49-F238E27FC236}">
                <a16:creationId xmlns:a16="http://schemas.microsoft.com/office/drawing/2014/main" id="{F5DFEDEB-A593-4805-BFBF-69BF5DC0150E}"/>
              </a:ext>
            </a:extLst>
          </p:cNvPr>
          <p:cNvSpPr>
            <a:spLocks noGrp="1"/>
          </p:cNvSpPr>
          <p:nvPr>
            <p:ph idx="1"/>
          </p:nvPr>
        </p:nvSpPr>
        <p:spPr>
          <a:xfrm>
            <a:off x="5423127" y="1592068"/>
            <a:ext cx="5364736" cy="4918333"/>
          </a:xfrm>
        </p:spPr>
        <p:txBody>
          <a:bodyPr>
            <a:noAutofit/>
          </a:bodyPr>
          <a:lstStyle/>
          <a:p>
            <a:pPr marL="0" indent="0">
              <a:lnSpc>
                <a:spcPct val="110000"/>
              </a:lnSpc>
              <a:buNone/>
            </a:pPr>
            <a:r>
              <a:rPr lang="en-US" sz="1800" dirty="0"/>
              <a:t>The topography of the AVA starts just south of the town of Yountville and ends just north of the town of Napa. </a:t>
            </a:r>
          </a:p>
          <a:p>
            <a:pPr marL="0" indent="0">
              <a:lnSpc>
                <a:spcPct val="110000"/>
              </a:lnSpc>
              <a:buNone/>
            </a:pPr>
            <a:r>
              <a:rPr lang="en-US" sz="1800" dirty="0"/>
              <a:t>The western border starts at the top of Mount Veeder, where its downward slopes created alluvial soils from millennia of runoff from the mountain. </a:t>
            </a:r>
          </a:p>
          <a:p>
            <a:pPr marL="0" indent="0">
              <a:lnSpc>
                <a:spcPct val="110000"/>
              </a:lnSpc>
              <a:buNone/>
            </a:pPr>
            <a:r>
              <a:rPr lang="en-US" sz="1800" dirty="0"/>
              <a:t>At the center of the appellation the land levels off and the soil becomes clay. Extending to the Silverado Trail, the AVA offers temperatures easily ten degrees warmer than St. Helena, and rainfall significantly higher. </a:t>
            </a:r>
          </a:p>
          <a:p>
            <a:pPr marL="0" indent="0">
              <a:lnSpc>
                <a:spcPct val="110000"/>
              </a:lnSpc>
              <a:buNone/>
            </a:pPr>
            <a:r>
              <a:rPr lang="en-US" sz="1800" dirty="0"/>
              <a:t>With this range of climate and soil, Oak Knoll District can easily grow a mixture of grape types, thus earning the nickname The Sweet Spot. </a:t>
            </a:r>
          </a:p>
          <a:p>
            <a:endParaRPr lang="en-US" sz="1800" dirty="0"/>
          </a:p>
        </p:txBody>
      </p:sp>
      <p:pic>
        <p:nvPicPr>
          <p:cNvPr id="5" name="Picture 4" descr="Screen-Shot-2018-11-20-at-12.50.32-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82" y="189760"/>
            <a:ext cx="5062173" cy="6488042"/>
          </a:xfrm>
          <a:prstGeom prst="rect">
            <a:avLst/>
          </a:prstGeom>
        </p:spPr>
      </p:pic>
    </p:spTree>
    <p:extLst>
      <p:ext uri="{BB962C8B-B14F-4D97-AF65-F5344CB8AC3E}">
        <p14:creationId xmlns:p14="http://schemas.microsoft.com/office/powerpoint/2010/main" val="256234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889E-462E-4BF9-9018-8F83141872A9}"/>
              </a:ext>
            </a:extLst>
          </p:cNvPr>
          <p:cNvSpPr>
            <a:spLocks noGrp="1"/>
          </p:cNvSpPr>
          <p:nvPr>
            <p:ph type="title"/>
          </p:nvPr>
        </p:nvSpPr>
        <p:spPr/>
        <p:txBody>
          <a:bodyPr/>
          <a:lstStyle/>
          <a:p>
            <a:pPr algn="ctr"/>
            <a:r>
              <a:rPr lang="en-US" dirty="0"/>
              <a:t>THE WINES of SILENUS</a:t>
            </a:r>
          </a:p>
        </p:txBody>
      </p:sp>
      <p:sp>
        <p:nvSpPr>
          <p:cNvPr id="3" name="Content Placeholder 2">
            <a:extLst>
              <a:ext uri="{FF2B5EF4-FFF2-40B4-BE49-F238E27FC236}">
                <a16:creationId xmlns:a16="http://schemas.microsoft.com/office/drawing/2014/main" id="{4E128C22-8A2A-4F2B-BBFF-DA00EE49E536}"/>
              </a:ext>
            </a:extLst>
          </p:cNvPr>
          <p:cNvSpPr>
            <a:spLocks noGrp="1"/>
          </p:cNvSpPr>
          <p:nvPr>
            <p:ph idx="1"/>
          </p:nvPr>
        </p:nvSpPr>
        <p:spPr/>
        <p:txBody>
          <a:bodyPr>
            <a:noAutofit/>
          </a:bodyPr>
          <a:lstStyle/>
          <a:p>
            <a:pPr marL="0" indent="0">
              <a:buNone/>
            </a:pPr>
            <a:r>
              <a:rPr lang="en-US" sz="2400" dirty="0"/>
              <a:t>The winery produces four wines, all from Oak Knoll District.</a:t>
            </a:r>
          </a:p>
          <a:p>
            <a:endParaRPr lang="en-US" sz="2400" dirty="0"/>
          </a:p>
          <a:p>
            <a:r>
              <a:rPr lang="en-US" sz="2400" dirty="0"/>
              <a:t>Chardonnay – from Red Hen Vineyard and Matthiasson Vineyards</a:t>
            </a:r>
          </a:p>
          <a:p>
            <a:r>
              <a:rPr lang="en-US" sz="2400" dirty="0"/>
              <a:t>Merlot – from Materra Vineyards</a:t>
            </a:r>
          </a:p>
          <a:p>
            <a:r>
              <a:rPr lang="en-US" sz="2400" dirty="0"/>
              <a:t>Cabernet Sauvignon – from the Silenus Estate just south of </a:t>
            </a:r>
            <a:r>
              <a:rPr lang="en-US" sz="2400" dirty="0" err="1"/>
              <a:t>Darms</a:t>
            </a:r>
            <a:r>
              <a:rPr lang="en-US" sz="2400" dirty="0"/>
              <a:t> Lane in the Mayacamas Watershed</a:t>
            </a:r>
          </a:p>
          <a:p>
            <a:r>
              <a:rPr lang="en-US" sz="2400" dirty="0"/>
              <a:t>Cabernet Sauvignon Reserve – the best of the best from the Estate. Small production and limited.</a:t>
            </a:r>
          </a:p>
        </p:txBody>
      </p:sp>
    </p:spTree>
    <p:extLst>
      <p:ext uri="{BB962C8B-B14F-4D97-AF65-F5344CB8AC3E}">
        <p14:creationId xmlns:p14="http://schemas.microsoft.com/office/powerpoint/2010/main" val="304351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A28C-9D3A-4F57-AF48-646287F3BD46}"/>
              </a:ext>
            </a:extLst>
          </p:cNvPr>
          <p:cNvSpPr>
            <a:spLocks noGrp="1"/>
          </p:cNvSpPr>
          <p:nvPr>
            <p:ph type="title"/>
          </p:nvPr>
        </p:nvSpPr>
        <p:spPr>
          <a:xfrm>
            <a:off x="2155825" y="401962"/>
            <a:ext cx="6296371" cy="619849"/>
          </a:xfrm>
        </p:spPr>
        <p:txBody>
          <a:bodyPr>
            <a:normAutofit fontScale="90000"/>
          </a:bodyPr>
          <a:lstStyle/>
          <a:p>
            <a:pPr algn="ctr"/>
            <a:r>
              <a:rPr lang="en-US" dirty="0"/>
              <a:t>PRESS FOR SILENUS WINERY</a:t>
            </a:r>
            <a:br>
              <a:rPr lang="en-US" dirty="0"/>
            </a:br>
            <a:r>
              <a:rPr lang="en-US" sz="2400" dirty="0"/>
              <a:t>Consistently High Scores</a:t>
            </a:r>
            <a:endParaRPr lang="en-US" dirty="0"/>
          </a:p>
        </p:txBody>
      </p:sp>
      <p:sp>
        <p:nvSpPr>
          <p:cNvPr id="3" name="Content Placeholder 2">
            <a:extLst>
              <a:ext uri="{FF2B5EF4-FFF2-40B4-BE49-F238E27FC236}">
                <a16:creationId xmlns:a16="http://schemas.microsoft.com/office/drawing/2014/main" id="{40C692AA-EA5E-432A-8793-F03F443224CC}"/>
              </a:ext>
            </a:extLst>
          </p:cNvPr>
          <p:cNvSpPr>
            <a:spLocks noGrp="1"/>
          </p:cNvSpPr>
          <p:nvPr>
            <p:ph sz="half" idx="1"/>
          </p:nvPr>
        </p:nvSpPr>
        <p:spPr>
          <a:xfrm>
            <a:off x="416966" y="1501095"/>
            <a:ext cx="9517208" cy="4832069"/>
          </a:xfrm>
        </p:spPr>
        <p:txBody>
          <a:bodyPr>
            <a:normAutofit fontScale="32500" lnSpcReduction="20000"/>
          </a:bodyPr>
          <a:lstStyle/>
          <a:p>
            <a:pPr marL="0" indent="0">
              <a:buNone/>
            </a:pPr>
            <a:r>
              <a:rPr lang="en-US" b="1" dirty="0"/>
              <a:t>OAK KNOLL CHARDONNAY</a:t>
            </a:r>
          </a:p>
          <a:p>
            <a:pPr marL="0" indent="0">
              <a:buNone/>
            </a:pPr>
            <a:r>
              <a:rPr lang="en-US" dirty="0"/>
              <a:t>2017</a:t>
            </a:r>
          </a:p>
          <a:p>
            <a:r>
              <a:rPr lang="en-US" dirty="0"/>
              <a:t>94 Points &amp; Editor’s Choice </a:t>
            </a:r>
            <a:r>
              <a:rPr lang="en-US" i="1" dirty="0"/>
              <a:t>Wine Enthusiast</a:t>
            </a:r>
          </a:p>
          <a:p>
            <a:r>
              <a:rPr lang="en-US" dirty="0"/>
              <a:t>92 Points </a:t>
            </a:r>
            <a:r>
              <a:rPr lang="en-US" i="1" dirty="0"/>
              <a:t>James Suckling</a:t>
            </a:r>
          </a:p>
          <a:p>
            <a:r>
              <a:rPr lang="en-US" dirty="0"/>
              <a:t>91 Points </a:t>
            </a:r>
            <a:r>
              <a:rPr lang="en-US" i="1" dirty="0"/>
              <a:t>The Tasting Panel, Anthony Dias Blue</a:t>
            </a:r>
          </a:p>
          <a:p>
            <a:pPr marL="0" indent="0">
              <a:buNone/>
            </a:pPr>
            <a:endParaRPr lang="en-US" dirty="0"/>
          </a:p>
          <a:p>
            <a:pPr marL="0" indent="0">
              <a:buNone/>
            </a:pPr>
            <a:r>
              <a:rPr lang="en-US" b="1" dirty="0"/>
              <a:t>OAK KNOLL MERLOT</a:t>
            </a:r>
          </a:p>
          <a:p>
            <a:pPr marL="0" indent="0">
              <a:buNone/>
            </a:pPr>
            <a:r>
              <a:rPr lang="en-US" dirty="0"/>
              <a:t>2015</a:t>
            </a:r>
          </a:p>
          <a:p>
            <a:r>
              <a:rPr lang="en-US" dirty="0"/>
              <a:t>90 Points Decanter World Wine Awards</a:t>
            </a:r>
          </a:p>
          <a:p>
            <a:r>
              <a:rPr lang="en-US" dirty="0"/>
              <a:t>90 Points Wine Enthusiast</a:t>
            </a:r>
          </a:p>
          <a:p>
            <a:pPr marL="0" indent="0">
              <a:buNone/>
            </a:pPr>
            <a:endParaRPr lang="en-US" dirty="0"/>
          </a:p>
          <a:p>
            <a:pPr marL="0" indent="0">
              <a:buNone/>
            </a:pPr>
            <a:r>
              <a:rPr lang="en-US" b="1" dirty="0"/>
              <a:t>OAK KNOLL CABERNET SAUVIGNON</a:t>
            </a:r>
          </a:p>
          <a:p>
            <a:pPr marL="0" indent="0">
              <a:buNone/>
            </a:pPr>
            <a:r>
              <a:rPr lang="en-US" dirty="0"/>
              <a:t>2016</a:t>
            </a:r>
          </a:p>
          <a:p>
            <a:r>
              <a:rPr lang="en-US" dirty="0"/>
              <a:t>94 Points </a:t>
            </a:r>
            <a:r>
              <a:rPr lang="en-US" i="1" dirty="0"/>
              <a:t>James Suckling</a:t>
            </a:r>
          </a:p>
          <a:p>
            <a:r>
              <a:rPr lang="en-US" dirty="0"/>
              <a:t>92 Points </a:t>
            </a:r>
            <a:r>
              <a:rPr lang="en-US" i="1" dirty="0"/>
              <a:t>Jeb Dunnuck</a:t>
            </a:r>
          </a:p>
          <a:p>
            <a:pPr marL="0" indent="0">
              <a:buNone/>
            </a:pPr>
            <a:r>
              <a:rPr lang="en-US" dirty="0"/>
              <a:t>2015</a:t>
            </a:r>
          </a:p>
          <a:p>
            <a:r>
              <a:rPr lang="en-US" dirty="0"/>
              <a:t>92 Points </a:t>
            </a:r>
            <a:r>
              <a:rPr lang="en-US" i="1" dirty="0"/>
              <a:t>Wine Spectator</a:t>
            </a:r>
          </a:p>
          <a:p>
            <a:r>
              <a:rPr lang="en-US" dirty="0"/>
              <a:t>92 Points </a:t>
            </a:r>
            <a:r>
              <a:rPr lang="en-US" i="1" dirty="0"/>
              <a:t>James Suckling</a:t>
            </a:r>
          </a:p>
          <a:p>
            <a:r>
              <a:rPr lang="en-US" dirty="0"/>
              <a:t>91 Points </a:t>
            </a:r>
            <a:r>
              <a:rPr lang="en-US" i="1" dirty="0"/>
              <a:t>Wine Enthusiast</a:t>
            </a:r>
          </a:p>
          <a:p>
            <a:r>
              <a:rPr lang="en-US" dirty="0"/>
              <a:t>90 Points </a:t>
            </a:r>
            <a:r>
              <a:rPr lang="en-US" i="1" dirty="0"/>
              <a:t>Jeb Dunnuck</a:t>
            </a:r>
            <a:endParaRPr lang="en-US" dirty="0"/>
          </a:p>
          <a:p>
            <a:endParaRPr lang="en-US" dirty="0"/>
          </a:p>
        </p:txBody>
      </p:sp>
      <p:sp>
        <p:nvSpPr>
          <p:cNvPr id="4" name="Content Placeholder 3">
            <a:extLst>
              <a:ext uri="{FF2B5EF4-FFF2-40B4-BE49-F238E27FC236}">
                <a16:creationId xmlns:a16="http://schemas.microsoft.com/office/drawing/2014/main" id="{D4DAB3AF-F97A-4601-81AF-642CADB01AA1}"/>
              </a:ext>
            </a:extLst>
          </p:cNvPr>
          <p:cNvSpPr>
            <a:spLocks noGrp="1"/>
          </p:cNvSpPr>
          <p:nvPr>
            <p:ph sz="half" idx="2"/>
          </p:nvPr>
        </p:nvSpPr>
        <p:spPr>
          <a:xfrm>
            <a:off x="5713267" y="1587723"/>
            <a:ext cx="5648960" cy="4832069"/>
          </a:xfrm>
        </p:spPr>
        <p:txBody>
          <a:bodyPr>
            <a:normAutofit fontScale="32500" lnSpcReduction="20000"/>
          </a:bodyPr>
          <a:lstStyle/>
          <a:p>
            <a:pPr marL="0" indent="0">
              <a:buNone/>
            </a:pPr>
            <a:endParaRPr lang="en-US" b="1" dirty="0"/>
          </a:p>
          <a:p>
            <a:pPr marL="0" indent="0">
              <a:buNone/>
            </a:pPr>
            <a:r>
              <a:rPr lang="en-US" b="1" dirty="0"/>
              <a:t>OAK KNOLL CABERNET SAUVIGNON, RESERVE</a:t>
            </a:r>
          </a:p>
          <a:p>
            <a:pPr marL="0" indent="0">
              <a:buNone/>
            </a:pPr>
            <a:r>
              <a:rPr lang="en-US" dirty="0"/>
              <a:t>2016</a:t>
            </a:r>
          </a:p>
          <a:p>
            <a:r>
              <a:rPr lang="en-US" dirty="0"/>
              <a:t>92 Points </a:t>
            </a:r>
            <a:r>
              <a:rPr lang="en-US" i="1" dirty="0"/>
              <a:t>Robert Parker</a:t>
            </a:r>
          </a:p>
          <a:p>
            <a:r>
              <a:rPr lang="en-US" dirty="0"/>
              <a:t>94 Points </a:t>
            </a:r>
            <a:r>
              <a:rPr lang="en-US" i="1" dirty="0"/>
              <a:t>Jeb Dunnuck</a:t>
            </a:r>
          </a:p>
          <a:p>
            <a:r>
              <a:rPr lang="en-US" dirty="0"/>
              <a:t>90 Points </a:t>
            </a:r>
            <a:r>
              <a:rPr lang="en-US" i="1" dirty="0"/>
              <a:t>James Suckling</a:t>
            </a:r>
            <a:endParaRPr lang="en-US" dirty="0"/>
          </a:p>
          <a:p>
            <a:pPr marL="0" indent="0">
              <a:buNone/>
            </a:pPr>
            <a:r>
              <a:rPr lang="en-US" dirty="0"/>
              <a:t>2015</a:t>
            </a:r>
          </a:p>
          <a:p>
            <a:r>
              <a:rPr lang="en-US" dirty="0"/>
              <a:t>97 Points and Platinum </a:t>
            </a:r>
            <a:r>
              <a:rPr lang="en-US" i="1" dirty="0"/>
              <a:t>Decanter Wine Awards</a:t>
            </a:r>
          </a:p>
          <a:p>
            <a:r>
              <a:rPr lang="en-US" dirty="0"/>
              <a:t>90 Points </a:t>
            </a:r>
            <a:r>
              <a:rPr lang="en-US" i="1" dirty="0"/>
              <a:t>James Suckling</a:t>
            </a:r>
            <a:endParaRPr lang="en-US" dirty="0"/>
          </a:p>
          <a:p>
            <a:pPr marL="0" indent="0">
              <a:buNone/>
            </a:pPr>
            <a:r>
              <a:rPr lang="en-US" dirty="0"/>
              <a:t>2014 Cabernet Reserve</a:t>
            </a:r>
          </a:p>
          <a:p>
            <a:r>
              <a:rPr lang="en-US" dirty="0"/>
              <a:t>94 Points </a:t>
            </a:r>
            <a:r>
              <a:rPr lang="en-US" i="1" dirty="0"/>
              <a:t>Wine Enthusiast</a:t>
            </a:r>
          </a:p>
          <a:p>
            <a:r>
              <a:rPr lang="en-US" dirty="0"/>
              <a:t>94 Points </a:t>
            </a:r>
            <a:r>
              <a:rPr lang="en-US" i="1" dirty="0"/>
              <a:t>The Tasting Panel Magazine, Anthony Dias Blue</a:t>
            </a:r>
          </a:p>
          <a:p>
            <a:r>
              <a:rPr lang="en-US" dirty="0"/>
              <a:t>93 Points </a:t>
            </a:r>
            <a:r>
              <a:rPr lang="en-US" i="1" dirty="0"/>
              <a:t>Wine Spectator</a:t>
            </a:r>
            <a:endParaRPr lang="en-US" dirty="0"/>
          </a:p>
          <a:p>
            <a:r>
              <a:rPr lang="en-US" dirty="0"/>
              <a:t>93 Points 2013 </a:t>
            </a:r>
            <a:r>
              <a:rPr lang="en-US" i="1" dirty="0"/>
              <a:t>Jeb Dunnuck</a:t>
            </a:r>
          </a:p>
          <a:p>
            <a:endParaRPr lang="en-US" dirty="0"/>
          </a:p>
          <a:p>
            <a:pPr marL="0" indent="0">
              <a:buNone/>
            </a:pPr>
            <a:r>
              <a:rPr lang="en-US" b="1" dirty="0"/>
              <a:t>TYROS CABERNET SAUVIGNON</a:t>
            </a:r>
          </a:p>
          <a:p>
            <a:pPr marL="0" indent="0">
              <a:buNone/>
            </a:pPr>
            <a:r>
              <a:rPr lang="en-US" dirty="0"/>
              <a:t>2015</a:t>
            </a:r>
          </a:p>
          <a:p>
            <a:r>
              <a:rPr lang="en-US" dirty="0"/>
              <a:t>92 Points </a:t>
            </a:r>
            <a:r>
              <a:rPr lang="en-US" i="1" dirty="0"/>
              <a:t>Decanter</a:t>
            </a:r>
          </a:p>
          <a:p>
            <a:r>
              <a:rPr lang="en-US" dirty="0"/>
              <a:t>91 Points &amp; Editor’s Choice </a:t>
            </a:r>
            <a:r>
              <a:rPr lang="en-US" i="1" dirty="0"/>
              <a:t>Wine Enthusiast</a:t>
            </a:r>
          </a:p>
          <a:p>
            <a:r>
              <a:rPr lang="en-US" dirty="0"/>
              <a:t>92 Points </a:t>
            </a:r>
            <a:r>
              <a:rPr lang="en-US" i="1" dirty="0"/>
              <a:t>Blue Lifestyle, Anthony Dias Blue</a:t>
            </a:r>
          </a:p>
        </p:txBody>
      </p:sp>
    </p:spTree>
    <p:extLst>
      <p:ext uri="{BB962C8B-B14F-4D97-AF65-F5344CB8AC3E}">
        <p14:creationId xmlns:p14="http://schemas.microsoft.com/office/powerpoint/2010/main" val="4187032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5782</TotalTime>
  <Words>1677</Words>
  <Application>Microsoft Macintosh PowerPoint</Application>
  <PresentationFormat>Widescreen</PresentationFormat>
  <Paragraphs>112</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Kabel-Book</vt:lpstr>
      <vt:lpstr>Times New Roman</vt:lpstr>
      <vt:lpstr>Verdana</vt:lpstr>
      <vt:lpstr>Office Theme</vt:lpstr>
      <vt:lpstr>SILENUS WINERY</vt:lpstr>
      <vt:lpstr>PowerPoint Presentation</vt:lpstr>
      <vt:lpstr>Silenus Today</vt:lpstr>
      <vt:lpstr>50 YEARS OF SILENUS WINERY</vt:lpstr>
      <vt:lpstr>PowerPoint Presentation</vt:lpstr>
      <vt:lpstr>OAK KNOLL DISTRICT OF NAPA VALLEY</vt:lpstr>
      <vt:lpstr>OAK KNOLL DISTRICT OF NAPA VALLEY</vt:lpstr>
      <vt:lpstr>THE WINES of SILENUS</vt:lpstr>
      <vt:lpstr>PRESS FOR SILENUS WINERY Consistently High Scores</vt:lpstr>
      <vt:lpstr>Scott Meadows, President</vt:lpstr>
      <vt:lpstr>Veronica Wang, Owner</vt:lpstr>
      <vt:lpstr>Silenus, Mentor of Dionysus</vt:lpstr>
      <vt:lpstr>PowerPoint Presentation</vt:lpstr>
      <vt:lpstr>The Silenus Label</vt:lpstr>
      <vt:lpstr>PowerPoint Presentation</vt:lpstr>
      <vt:lpstr>   TYROS 2015 Cabernet Sauvignon Napa Valley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SILENUS WINERY</dc:title>
  <dc:creator>Evelyn Pool</dc:creator>
  <cp:lastModifiedBy>Troplong</cp:lastModifiedBy>
  <cp:revision>63</cp:revision>
  <cp:lastPrinted>2020-01-02T17:15:28Z</cp:lastPrinted>
  <dcterms:created xsi:type="dcterms:W3CDTF">2019-02-06T03:23:27Z</dcterms:created>
  <dcterms:modified xsi:type="dcterms:W3CDTF">2020-01-02T19:18:35Z</dcterms:modified>
</cp:coreProperties>
</file>