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56" r:id="rId2"/>
    <p:sldId id="257" r:id="rId3"/>
    <p:sldId id="613" r:id="rId4"/>
    <p:sldId id="258" r:id="rId5"/>
    <p:sldId id="610" r:id="rId6"/>
    <p:sldId id="259" r:id="rId7"/>
    <p:sldId id="617" r:id="rId8"/>
    <p:sldId id="261" r:id="rId9"/>
    <p:sldId id="629" r:id="rId10"/>
    <p:sldId id="626" r:id="rId11"/>
    <p:sldId id="267" r:id="rId12"/>
    <p:sldId id="263" r:id="rId13"/>
    <p:sldId id="268" r:id="rId14"/>
    <p:sldId id="627" r:id="rId15"/>
    <p:sldId id="624" r:id="rId16"/>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velyn Pool" initials="EP" lastIdx="2" clrIdx="0"/>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806" autoAdjust="0"/>
    <p:restoredTop sz="94660"/>
  </p:normalViewPr>
  <p:slideViewPr>
    <p:cSldViewPr snapToGrid="0">
      <p:cViewPr varScale="1">
        <p:scale>
          <a:sx n="109" d="100"/>
          <a:sy n="109" d="100"/>
        </p:scale>
        <p:origin x="208" y="255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B186BBE8-39D7-407E-A648-28B4029AF27E}" type="datetimeFigureOut">
              <a:rPr lang="en-US" smtClean="0"/>
              <a:t>4/29/24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15FAC19D-D0B2-4FDA-BC06-ABEC0ED3954C}" type="slidenum">
              <a:rPr lang="en-US" smtClean="0"/>
              <a:t>‹#›</a:t>
            </a:fld>
            <a:endParaRPr lang="en-US"/>
          </a:p>
        </p:txBody>
      </p:sp>
    </p:spTree>
    <p:extLst>
      <p:ext uri="{BB962C8B-B14F-4D97-AF65-F5344CB8AC3E}">
        <p14:creationId xmlns:p14="http://schemas.microsoft.com/office/powerpoint/2010/main" val="27694639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D7EB3-BF27-4D9F-99FC-F367871028C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918DF74-CED1-4EB8-AC4B-19CBB0142FE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23EF153-34B4-4977-A6D5-F3651ADB4787}"/>
              </a:ext>
            </a:extLst>
          </p:cNvPr>
          <p:cNvSpPr>
            <a:spLocks noGrp="1"/>
          </p:cNvSpPr>
          <p:nvPr>
            <p:ph type="dt" sz="half" idx="10"/>
          </p:nvPr>
        </p:nvSpPr>
        <p:spPr/>
        <p:txBody>
          <a:bodyPr/>
          <a:lstStyle/>
          <a:p>
            <a:fld id="{107B7E4E-2489-44FD-B77F-01E1CAB48DBA}" type="datetimeFigureOut">
              <a:rPr lang="en-US" smtClean="0"/>
              <a:t>4/29/24</a:t>
            </a:fld>
            <a:endParaRPr lang="en-US"/>
          </a:p>
        </p:txBody>
      </p:sp>
      <p:sp>
        <p:nvSpPr>
          <p:cNvPr id="5" name="Footer Placeholder 4">
            <a:extLst>
              <a:ext uri="{FF2B5EF4-FFF2-40B4-BE49-F238E27FC236}">
                <a16:creationId xmlns:a16="http://schemas.microsoft.com/office/drawing/2014/main" id="{26B31A43-76BF-4F3B-A3D9-A86D725463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FBDECB-EE71-490B-A64B-B71A8E8633BC}"/>
              </a:ext>
            </a:extLst>
          </p:cNvPr>
          <p:cNvSpPr>
            <a:spLocks noGrp="1"/>
          </p:cNvSpPr>
          <p:nvPr>
            <p:ph type="sldNum" sz="quarter" idx="12"/>
          </p:nvPr>
        </p:nvSpPr>
        <p:spPr/>
        <p:txBody>
          <a:bodyPr/>
          <a:lstStyle/>
          <a:p>
            <a:fld id="{F04BEFCB-B20B-477E-883D-B3D951925DD7}" type="slidenum">
              <a:rPr lang="en-US" smtClean="0"/>
              <a:t>‹#›</a:t>
            </a:fld>
            <a:endParaRPr lang="en-US"/>
          </a:p>
        </p:txBody>
      </p:sp>
    </p:spTree>
    <p:extLst>
      <p:ext uri="{BB962C8B-B14F-4D97-AF65-F5344CB8AC3E}">
        <p14:creationId xmlns:p14="http://schemas.microsoft.com/office/powerpoint/2010/main" val="6498285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C7C09-2C96-4F91-B565-97D06EC8C1F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1D2929A-666C-4BAD-9944-C49AC136572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C0CF88-B3D3-4EF9-B48B-23051CE648F8}"/>
              </a:ext>
            </a:extLst>
          </p:cNvPr>
          <p:cNvSpPr>
            <a:spLocks noGrp="1"/>
          </p:cNvSpPr>
          <p:nvPr>
            <p:ph type="dt" sz="half" idx="10"/>
          </p:nvPr>
        </p:nvSpPr>
        <p:spPr/>
        <p:txBody>
          <a:bodyPr/>
          <a:lstStyle/>
          <a:p>
            <a:fld id="{107B7E4E-2489-44FD-B77F-01E1CAB48DBA}" type="datetimeFigureOut">
              <a:rPr lang="en-US" smtClean="0"/>
              <a:t>4/29/24</a:t>
            </a:fld>
            <a:endParaRPr lang="en-US"/>
          </a:p>
        </p:txBody>
      </p:sp>
      <p:sp>
        <p:nvSpPr>
          <p:cNvPr id="5" name="Footer Placeholder 4">
            <a:extLst>
              <a:ext uri="{FF2B5EF4-FFF2-40B4-BE49-F238E27FC236}">
                <a16:creationId xmlns:a16="http://schemas.microsoft.com/office/drawing/2014/main" id="{87841FC0-B6B0-4B6A-A104-02935165B1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1906BD-20F3-49AC-9CB7-ED85F2907474}"/>
              </a:ext>
            </a:extLst>
          </p:cNvPr>
          <p:cNvSpPr>
            <a:spLocks noGrp="1"/>
          </p:cNvSpPr>
          <p:nvPr>
            <p:ph type="sldNum" sz="quarter" idx="12"/>
          </p:nvPr>
        </p:nvSpPr>
        <p:spPr/>
        <p:txBody>
          <a:bodyPr/>
          <a:lstStyle/>
          <a:p>
            <a:fld id="{F04BEFCB-B20B-477E-883D-B3D951925DD7}" type="slidenum">
              <a:rPr lang="en-US" smtClean="0"/>
              <a:t>‹#›</a:t>
            </a:fld>
            <a:endParaRPr lang="en-US"/>
          </a:p>
        </p:txBody>
      </p:sp>
    </p:spTree>
    <p:extLst>
      <p:ext uri="{BB962C8B-B14F-4D97-AF65-F5344CB8AC3E}">
        <p14:creationId xmlns:p14="http://schemas.microsoft.com/office/powerpoint/2010/main" val="16613242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4C6493D-7BE5-4818-9486-C788E6127B0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64526D7-938B-4B1E-B3B0-2D35A92E193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E5EFA2-D5E0-4286-A6CE-A2FD218AE66B}"/>
              </a:ext>
            </a:extLst>
          </p:cNvPr>
          <p:cNvSpPr>
            <a:spLocks noGrp="1"/>
          </p:cNvSpPr>
          <p:nvPr>
            <p:ph type="dt" sz="half" idx="10"/>
          </p:nvPr>
        </p:nvSpPr>
        <p:spPr/>
        <p:txBody>
          <a:bodyPr/>
          <a:lstStyle/>
          <a:p>
            <a:fld id="{107B7E4E-2489-44FD-B77F-01E1CAB48DBA}" type="datetimeFigureOut">
              <a:rPr lang="en-US" smtClean="0"/>
              <a:t>4/29/24</a:t>
            </a:fld>
            <a:endParaRPr lang="en-US"/>
          </a:p>
        </p:txBody>
      </p:sp>
      <p:sp>
        <p:nvSpPr>
          <p:cNvPr id="5" name="Footer Placeholder 4">
            <a:extLst>
              <a:ext uri="{FF2B5EF4-FFF2-40B4-BE49-F238E27FC236}">
                <a16:creationId xmlns:a16="http://schemas.microsoft.com/office/drawing/2014/main" id="{FDC95B7A-D09A-49F2-AE05-6325A8CBF2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A4D10F-544A-40F6-BDA1-00F00D506827}"/>
              </a:ext>
            </a:extLst>
          </p:cNvPr>
          <p:cNvSpPr>
            <a:spLocks noGrp="1"/>
          </p:cNvSpPr>
          <p:nvPr>
            <p:ph type="sldNum" sz="quarter" idx="12"/>
          </p:nvPr>
        </p:nvSpPr>
        <p:spPr/>
        <p:txBody>
          <a:bodyPr/>
          <a:lstStyle/>
          <a:p>
            <a:fld id="{F04BEFCB-B20B-477E-883D-B3D951925DD7}" type="slidenum">
              <a:rPr lang="en-US" smtClean="0"/>
              <a:t>‹#›</a:t>
            </a:fld>
            <a:endParaRPr lang="en-US"/>
          </a:p>
        </p:txBody>
      </p:sp>
    </p:spTree>
    <p:extLst>
      <p:ext uri="{BB962C8B-B14F-4D97-AF65-F5344CB8AC3E}">
        <p14:creationId xmlns:p14="http://schemas.microsoft.com/office/powerpoint/2010/main" val="28324074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FB3B9-A45E-458E-B449-27F6357B48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1240764-9984-44E5-832B-87D1D27C5B4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876F52-0334-4711-B9D5-964707C8456F}"/>
              </a:ext>
            </a:extLst>
          </p:cNvPr>
          <p:cNvSpPr>
            <a:spLocks noGrp="1"/>
          </p:cNvSpPr>
          <p:nvPr>
            <p:ph type="dt" sz="half" idx="10"/>
          </p:nvPr>
        </p:nvSpPr>
        <p:spPr/>
        <p:txBody>
          <a:bodyPr/>
          <a:lstStyle/>
          <a:p>
            <a:fld id="{107B7E4E-2489-44FD-B77F-01E1CAB48DBA}" type="datetimeFigureOut">
              <a:rPr lang="en-US" smtClean="0"/>
              <a:t>4/29/24</a:t>
            </a:fld>
            <a:endParaRPr lang="en-US"/>
          </a:p>
        </p:txBody>
      </p:sp>
      <p:sp>
        <p:nvSpPr>
          <p:cNvPr id="5" name="Footer Placeholder 4">
            <a:extLst>
              <a:ext uri="{FF2B5EF4-FFF2-40B4-BE49-F238E27FC236}">
                <a16:creationId xmlns:a16="http://schemas.microsoft.com/office/drawing/2014/main" id="{BF154E9B-DC8C-4453-88F5-0245FC90FE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EE5A54-9457-4625-8E1B-1701A040C139}"/>
              </a:ext>
            </a:extLst>
          </p:cNvPr>
          <p:cNvSpPr>
            <a:spLocks noGrp="1"/>
          </p:cNvSpPr>
          <p:nvPr>
            <p:ph type="sldNum" sz="quarter" idx="12"/>
          </p:nvPr>
        </p:nvSpPr>
        <p:spPr/>
        <p:txBody>
          <a:bodyPr/>
          <a:lstStyle/>
          <a:p>
            <a:fld id="{F04BEFCB-B20B-477E-883D-B3D951925DD7}" type="slidenum">
              <a:rPr lang="en-US" smtClean="0"/>
              <a:t>‹#›</a:t>
            </a:fld>
            <a:endParaRPr lang="en-US"/>
          </a:p>
        </p:txBody>
      </p:sp>
    </p:spTree>
    <p:extLst>
      <p:ext uri="{BB962C8B-B14F-4D97-AF65-F5344CB8AC3E}">
        <p14:creationId xmlns:p14="http://schemas.microsoft.com/office/powerpoint/2010/main" val="15235881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B0236-9DF6-420D-ADC2-91C781880AF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226AA9D-5B79-400D-8386-B782A84D99D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9C2AD42-B650-4274-8AB5-A887A61E2F20}"/>
              </a:ext>
            </a:extLst>
          </p:cNvPr>
          <p:cNvSpPr>
            <a:spLocks noGrp="1"/>
          </p:cNvSpPr>
          <p:nvPr>
            <p:ph type="dt" sz="half" idx="10"/>
          </p:nvPr>
        </p:nvSpPr>
        <p:spPr/>
        <p:txBody>
          <a:bodyPr/>
          <a:lstStyle/>
          <a:p>
            <a:fld id="{107B7E4E-2489-44FD-B77F-01E1CAB48DBA}" type="datetimeFigureOut">
              <a:rPr lang="en-US" smtClean="0"/>
              <a:t>4/29/24</a:t>
            </a:fld>
            <a:endParaRPr lang="en-US"/>
          </a:p>
        </p:txBody>
      </p:sp>
      <p:sp>
        <p:nvSpPr>
          <p:cNvPr id="5" name="Footer Placeholder 4">
            <a:extLst>
              <a:ext uri="{FF2B5EF4-FFF2-40B4-BE49-F238E27FC236}">
                <a16:creationId xmlns:a16="http://schemas.microsoft.com/office/drawing/2014/main" id="{3847BA70-1D19-4077-B0F5-813B78C47D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F0A2E9-44FA-4809-AE4A-388E4F303669}"/>
              </a:ext>
            </a:extLst>
          </p:cNvPr>
          <p:cNvSpPr>
            <a:spLocks noGrp="1"/>
          </p:cNvSpPr>
          <p:nvPr>
            <p:ph type="sldNum" sz="quarter" idx="12"/>
          </p:nvPr>
        </p:nvSpPr>
        <p:spPr/>
        <p:txBody>
          <a:bodyPr/>
          <a:lstStyle/>
          <a:p>
            <a:fld id="{F04BEFCB-B20B-477E-883D-B3D951925DD7}" type="slidenum">
              <a:rPr lang="en-US" smtClean="0"/>
              <a:t>‹#›</a:t>
            </a:fld>
            <a:endParaRPr lang="en-US"/>
          </a:p>
        </p:txBody>
      </p:sp>
    </p:spTree>
    <p:extLst>
      <p:ext uri="{BB962C8B-B14F-4D97-AF65-F5344CB8AC3E}">
        <p14:creationId xmlns:p14="http://schemas.microsoft.com/office/powerpoint/2010/main" val="39069783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CF96B-B0D4-405A-9E1D-5782B5AE49C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6E4853-5181-47C0-B078-86E8D2C853D0}"/>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7368748-5B9E-4795-9508-54947F5B5028}"/>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ED4707C-5B5C-4744-AC94-D0D0FDB59996}"/>
              </a:ext>
            </a:extLst>
          </p:cNvPr>
          <p:cNvSpPr>
            <a:spLocks noGrp="1"/>
          </p:cNvSpPr>
          <p:nvPr>
            <p:ph type="dt" sz="half" idx="10"/>
          </p:nvPr>
        </p:nvSpPr>
        <p:spPr/>
        <p:txBody>
          <a:bodyPr/>
          <a:lstStyle/>
          <a:p>
            <a:fld id="{107B7E4E-2489-44FD-B77F-01E1CAB48DBA}" type="datetimeFigureOut">
              <a:rPr lang="en-US" smtClean="0"/>
              <a:t>4/29/24</a:t>
            </a:fld>
            <a:endParaRPr lang="en-US"/>
          </a:p>
        </p:txBody>
      </p:sp>
      <p:sp>
        <p:nvSpPr>
          <p:cNvPr id="6" name="Footer Placeholder 5">
            <a:extLst>
              <a:ext uri="{FF2B5EF4-FFF2-40B4-BE49-F238E27FC236}">
                <a16:creationId xmlns:a16="http://schemas.microsoft.com/office/drawing/2014/main" id="{8DC79B74-6913-4C50-8A1C-060F6D8717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FD0042-4CB9-47EE-AF3C-9F25978A6098}"/>
              </a:ext>
            </a:extLst>
          </p:cNvPr>
          <p:cNvSpPr>
            <a:spLocks noGrp="1"/>
          </p:cNvSpPr>
          <p:nvPr>
            <p:ph type="sldNum" sz="quarter" idx="12"/>
          </p:nvPr>
        </p:nvSpPr>
        <p:spPr/>
        <p:txBody>
          <a:bodyPr/>
          <a:lstStyle/>
          <a:p>
            <a:fld id="{F04BEFCB-B20B-477E-883D-B3D951925DD7}" type="slidenum">
              <a:rPr lang="en-US" smtClean="0"/>
              <a:t>‹#›</a:t>
            </a:fld>
            <a:endParaRPr lang="en-US"/>
          </a:p>
        </p:txBody>
      </p:sp>
    </p:spTree>
    <p:extLst>
      <p:ext uri="{BB962C8B-B14F-4D97-AF65-F5344CB8AC3E}">
        <p14:creationId xmlns:p14="http://schemas.microsoft.com/office/powerpoint/2010/main" val="5566425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61E92-F060-4932-B29F-45BF8806D16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9B2263D-16C3-41DD-B464-15A8A700AD0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E79D680-54C2-41B1-9A8C-986D262C073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97904A9-21C3-4214-8FB0-C653D258E39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888D9E4-BAF1-45E3-91CB-4DA176C9C433}"/>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32A12FA-4533-4D6A-A6B2-96DC6214A39F}"/>
              </a:ext>
            </a:extLst>
          </p:cNvPr>
          <p:cNvSpPr>
            <a:spLocks noGrp="1"/>
          </p:cNvSpPr>
          <p:nvPr>
            <p:ph type="dt" sz="half" idx="10"/>
          </p:nvPr>
        </p:nvSpPr>
        <p:spPr/>
        <p:txBody>
          <a:bodyPr/>
          <a:lstStyle/>
          <a:p>
            <a:fld id="{107B7E4E-2489-44FD-B77F-01E1CAB48DBA}" type="datetimeFigureOut">
              <a:rPr lang="en-US" smtClean="0"/>
              <a:t>4/29/24</a:t>
            </a:fld>
            <a:endParaRPr lang="en-US"/>
          </a:p>
        </p:txBody>
      </p:sp>
      <p:sp>
        <p:nvSpPr>
          <p:cNvPr id="8" name="Footer Placeholder 7">
            <a:extLst>
              <a:ext uri="{FF2B5EF4-FFF2-40B4-BE49-F238E27FC236}">
                <a16:creationId xmlns:a16="http://schemas.microsoft.com/office/drawing/2014/main" id="{6D3374DD-4945-4F28-995B-41A97EDE111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1614CB7-F559-493B-8406-F924B0256759}"/>
              </a:ext>
            </a:extLst>
          </p:cNvPr>
          <p:cNvSpPr>
            <a:spLocks noGrp="1"/>
          </p:cNvSpPr>
          <p:nvPr>
            <p:ph type="sldNum" sz="quarter" idx="12"/>
          </p:nvPr>
        </p:nvSpPr>
        <p:spPr/>
        <p:txBody>
          <a:bodyPr/>
          <a:lstStyle/>
          <a:p>
            <a:fld id="{F04BEFCB-B20B-477E-883D-B3D951925DD7}" type="slidenum">
              <a:rPr lang="en-US" smtClean="0"/>
              <a:t>‹#›</a:t>
            </a:fld>
            <a:endParaRPr lang="en-US"/>
          </a:p>
        </p:txBody>
      </p:sp>
    </p:spTree>
    <p:extLst>
      <p:ext uri="{BB962C8B-B14F-4D97-AF65-F5344CB8AC3E}">
        <p14:creationId xmlns:p14="http://schemas.microsoft.com/office/powerpoint/2010/main" val="9963403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470B08-FFEC-442E-B9C2-226282E2632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65817C8-D721-483A-9C1F-63BE38E51999}"/>
              </a:ext>
            </a:extLst>
          </p:cNvPr>
          <p:cNvSpPr>
            <a:spLocks noGrp="1"/>
          </p:cNvSpPr>
          <p:nvPr>
            <p:ph type="dt" sz="half" idx="10"/>
          </p:nvPr>
        </p:nvSpPr>
        <p:spPr/>
        <p:txBody>
          <a:bodyPr/>
          <a:lstStyle/>
          <a:p>
            <a:fld id="{107B7E4E-2489-44FD-B77F-01E1CAB48DBA}" type="datetimeFigureOut">
              <a:rPr lang="en-US" smtClean="0"/>
              <a:t>4/29/24</a:t>
            </a:fld>
            <a:endParaRPr lang="en-US"/>
          </a:p>
        </p:txBody>
      </p:sp>
      <p:sp>
        <p:nvSpPr>
          <p:cNvPr id="4" name="Footer Placeholder 3">
            <a:extLst>
              <a:ext uri="{FF2B5EF4-FFF2-40B4-BE49-F238E27FC236}">
                <a16:creationId xmlns:a16="http://schemas.microsoft.com/office/drawing/2014/main" id="{70C20B6D-BBFA-48AB-B214-9E808480A32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BC01998-DC92-4727-88E7-FD92384B3BE0}"/>
              </a:ext>
            </a:extLst>
          </p:cNvPr>
          <p:cNvSpPr>
            <a:spLocks noGrp="1"/>
          </p:cNvSpPr>
          <p:nvPr>
            <p:ph type="sldNum" sz="quarter" idx="12"/>
          </p:nvPr>
        </p:nvSpPr>
        <p:spPr/>
        <p:txBody>
          <a:bodyPr/>
          <a:lstStyle/>
          <a:p>
            <a:fld id="{F04BEFCB-B20B-477E-883D-B3D951925DD7}" type="slidenum">
              <a:rPr lang="en-US" smtClean="0"/>
              <a:t>‹#›</a:t>
            </a:fld>
            <a:endParaRPr lang="en-US"/>
          </a:p>
        </p:txBody>
      </p:sp>
    </p:spTree>
    <p:extLst>
      <p:ext uri="{BB962C8B-B14F-4D97-AF65-F5344CB8AC3E}">
        <p14:creationId xmlns:p14="http://schemas.microsoft.com/office/powerpoint/2010/main" val="15281857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3645B3F-E514-42F3-B127-26235B6A19A9}"/>
              </a:ext>
            </a:extLst>
          </p:cNvPr>
          <p:cNvSpPr>
            <a:spLocks noGrp="1"/>
          </p:cNvSpPr>
          <p:nvPr>
            <p:ph type="dt" sz="half" idx="10"/>
          </p:nvPr>
        </p:nvSpPr>
        <p:spPr/>
        <p:txBody>
          <a:bodyPr/>
          <a:lstStyle/>
          <a:p>
            <a:fld id="{107B7E4E-2489-44FD-B77F-01E1CAB48DBA}" type="datetimeFigureOut">
              <a:rPr lang="en-US" smtClean="0"/>
              <a:t>4/29/24</a:t>
            </a:fld>
            <a:endParaRPr lang="en-US"/>
          </a:p>
        </p:txBody>
      </p:sp>
      <p:sp>
        <p:nvSpPr>
          <p:cNvPr id="3" name="Footer Placeholder 2">
            <a:extLst>
              <a:ext uri="{FF2B5EF4-FFF2-40B4-BE49-F238E27FC236}">
                <a16:creationId xmlns:a16="http://schemas.microsoft.com/office/drawing/2014/main" id="{CC3D3D32-088E-4C99-89D6-73FCCD162F6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7E59F46-4BA3-4638-9FCD-2AB483EF9429}"/>
              </a:ext>
            </a:extLst>
          </p:cNvPr>
          <p:cNvSpPr>
            <a:spLocks noGrp="1"/>
          </p:cNvSpPr>
          <p:nvPr>
            <p:ph type="sldNum" sz="quarter" idx="12"/>
          </p:nvPr>
        </p:nvSpPr>
        <p:spPr/>
        <p:txBody>
          <a:bodyPr/>
          <a:lstStyle/>
          <a:p>
            <a:fld id="{F04BEFCB-B20B-477E-883D-B3D951925DD7}" type="slidenum">
              <a:rPr lang="en-US" smtClean="0"/>
              <a:t>‹#›</a:t>
            </a:fld>
            <a:endParaRPr lang="en-US"/>
          </a:p>
        </p:txBody>
      </p:sp>
    </p:spTree>
    <p:extLst>
      <p:ext uri="{BB962C8B-B14F-4D97-AF65-F5344CB8AC3E}">
        <p14:creationId xmlns:p14="http://schemas.microsoft.com/office/powerpoint/2010/main" val="13391634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9082A3-7A6A-4AD2-8382-9EAF7881F0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F55253D-BD59-4946-9CE7-AF0274EE91B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D25D78F-D066-4BFA-99CB-BD81414EC7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CB8310E-C7D0-47C7-9B6E-550148B9C18D}"/>
              </a:ext>
            </a:extLst>
          </p:cNvPr>
          <p:cNvSpPr>
            <a:spLocks noGrp="1"/>
          </p:cNvSpPr>
          <p:nvPr>
            <p:ph type="dt" sz="half" idx="10"/>
          </p:nvPr>
        </p:nvSpPr>
        <p:spPr/>
        <p:txBody>
          <a:bodyPr/>
          <a:lstStyle/>
          <a:p>
            <a:fld id="{107B7E4E-2489-44FD-B77F-01E1CAB48DBA}" type="datetimeFigureOut">
              <a:rPr lang="en-US" smtClean="0"/>
              <a:t>4/29/24</a:t>
            </a:fld>
            <a:endParaRPr lang="en-US"/>
          </a:p>
        </p:txBody>
      </p:sp>
      <p:sp>
        <p:nvSpPr>
          <p:cNvPr id="6" name="Footer Placeholder 5">
            <a:extLst>
              <a:ext uri="{FF2B5EF4-FFF2-40B4-BE49-F238E27FC236}">
                <a16:creationId xmlns:a16="http://schemas.microsoft.com/office/drawing/2014/main" id="{BE008324-3B9F-4C69-B1F0-232D3B93F9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A4913CD-3FEC-42ED-A4E6-9AD08C694E2D}"/>
              </a:ext>
            </a:extLst>
          </p:cNvPr>
          <p:cNvSpPr>
            <a:spLocks noGrp="1"/>
          </p:cNvSpPr>
          <p:nvPr>
            <p:ph type="sldNum" sz="quarter" idx="12"/>
          </p:nvPr>
        </p:nvSpPr>
        <p:spPr/>
        <p:txBody>
          <a:bodyPr/>
          <a:lstStyle/>
          <a:p>
            <a:fld id="{F04BEFCB-B20B-477E-883D-B3D951925DD7}" type="slidenum">
              <a:rPr lang="en-US" smtClean="0"/>
              <a:t>‹#›</a:t>
            </a:fld>
            <a:endParaRPr lang="en-US"/>
          </a:p>
        </p:txBody>
      </p:sp>
    </p:spTree>
    <p:extLst>
      <p:ext uri="{BB962C8B-B14F-4D97-AF65-F5344CB8AC3E}">
        <p14:creationId xmlns:p14="http://schemas.microsoft.com/office/powerpoint/2010/main" val="400036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211910-709E-4AB6-A182-68E49F4323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FFE75D6-D98C-4687-8F3A-55CCF799FEF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F35A9EF-2970-4A29-BA92-8C94C8E0A1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2F420AF-9C10-4F0F-9ECD-83543C409646}"/>
              </a:ext>
            </a:extLst>
          </p:cNvPr>
          <p:cNvSpPr>
            <a:spLocks noGrp="1"/>
          </p:cNvSpPr>
          <p:nvPr>
            <p:ph type="dt" sz="half" idx="10"/>
          </p:nvPr>
        </p:nvSpPr>
        <p:spPr/>
        <p:txBody>
          <a:bodyPr/>
          <a:lstStyle/>
          <a:p>
            <a:fld id="{107B7E4E-2489-44FD-B77F-01E1CAB48DBA}" type="datetimeFigureOut">
              <a:rPr lang="en-US" smtClean="0"/>
              <a:t>4/29/24</a:t>
            </a:fld>
            <a:endParaRPr lang="en-US"/>
          </a:p>
        </p:txBody>
      </p:sp>
      <p:sp>
        <p:nvSpPr>
          <p:cNvPr id="6" name="Footer Placeholder 5">
            <a:extLst>
              <a:ext uri="{FF2B5EF4-FFF2-40B4-BE49-F238E27FC236}">
                <a16:creationId xmlns:a16="http://schemas.microsoft.com/office/drawing/2014/main" id="{A96563E8-7276-412C-86F0-99F26532D9F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7DD93FC-DD58-484B-B326-6C3197D2284E}"/>
              </a:ext>
            </a:extLst>
          </p:cNvPr>
          <p:cNvSpPr>
            <a:spLocks noGrp="1"/>
          </p:cNvSpPr>
          <p:nvPr>
            <p:ph type="sldNum" sz="quarter" idx="12"/>
          </p:nvPr>
        </p:nvSpPr>
        <p:spPr/>
        <p:txBody>
          <a:bodyPr/>
          <a:lstStyle/>
          <a:p>
            <a:fld id="{F04BEFCB-B20B-477E-883D-B3D951925DD7}" type="slidenum">
              <a:rPr lang="en-US" smtClean="0"/>
              <a:t>‹#›</a:t>
            </a:fld>
            <a:endParaRPr lang="en-US"/>
          </a:p>
        </p:txBody>
      </p:sp>
    </p:spTree>
    <p:extLst>
      <p:ext uri="{BB962C8B-B14F-4D97-AF65-F5344CB8AC3E}">
        <p14:creationId xmlns:p14="http://schemas.microsoft.com/office/powerpoint/2010/main" val="33427115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40393EC-4A49-40FB-BCA9-CA0F1BC251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B127602-F965-4D9C-A14E-71456CE5A2E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136416-F3E8-4885-9000-57A58956116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7B7E4E-2489-44FD-B77F-01E1CAB48DBA}" type="datetimeFigureOut">
              <a:rPr lang="en-US" smtClean="0"/>
              <a:t>4/29/24</a:t>
            </a:fld>
            <a:endParaRPr lang="en-US"/>
          </a:p>
        </p:txBody>
      </p:sp>
      <p:sp>
        <p:nvSpPr>
          <p:cNvPr id="5" name="Footer Placeholder 4">
            <a:extLst>
              <a:ext uri="{FF2B5EF4-FFF2-40B4-BE49-F238E27FC236}">
                <a16:creationId xmlns:a16="http://schemas.microsoft.com/office/drawing/2014/main" id="{A3140F51-DCAF-424A-B419-7E86E91ADBD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8810DD6-A457-4FD8-B4F9-C6BA58D1940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4BEFCB-B20B-477E-883D-B3D951925DD7}" type="slidenum">
              <a:rPr lang="en-US" smtClean="0"/>
              <a:t>‹#›</a:t>
            </a:fld>
            <a:endParaRPr lang="en-US"/>
          </a:p>
        </p:txBody>
      </p:sp>
      <p:pic>
        <p:nvPicPr>
          <p:cNvPr id="9" name="Picture 8" descr="20%V.jpg"/>
          <p:cNvPicPr>
            <a:picLocks noChangeAspect="1"/>
          </p:cNvPicPr>
          <p:nvPr userDrawn="1"/>
        </p:nvPicPr>
        <p:blipFill rotWithShape="1">
          <a:blip r:embed="rId13" cstate="print">
            <a:extLst>
              <a:ext uri="{28A0092B-C50C-407E-A947-70E740481C1C}">
                <a14:useLocalDpi xmlns:a14="http://schemas.microsoft.com/office/drawing/2010/main" val="0"/>
              </a:ext>
            </a:extLst>
          </a:blip>
          <a:srcRect l="-3" t="5690" r="-3" b="10213"/>
          <a:stretch/>
        </p:blipFill>
        <p:spPr>
          <a:xfrm>
            <a:off x="0" y="0"/>
            <a:ext cx="12218094" cy="6858000"/>
          </a:xfrm>
          <a:prstGeom prst="rect">
            <a:avLst/>
          </a:prstGeom>
        </p:spPr>
      </p:pic>
      <p:pic>
        <p:nvPicPr>
          <p:cNvPr id="12" name="Picture 11">
            <a:extLst>
              <a:ext uri="{FF2B5EF4-FFF2-40B4-BE49-F238E27FC236}">
                <a16:creationId xmlns:a16="http://schemas.microsoft.com/office/drawing/2014/main" id="{8021FAEA-10EF-6F4C-A231-9E8CE1F32A1B}"/>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1219047" y="136525"/>
            <a:ext cx="838200" cy="841255"/>
          </a:xfrm>
          <a:prstGeom prst="rect">
            <a:avLst/>
          </a:prstGeom>
        </p:spPr>
      </p:pic>
    </p:spTree>
    <p:extLst>
      <p:ext uri="{BB962C8B-B14F-4D97-AF65-F5344CB8AC3E}">
        <p14:creationId xmlns:p14="http://schemas.microsoft.com/office/powerpoint/2010/main" val="40314257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FEED33-75E9-4AB7-A449-C51AE142FD96}"/>
              </a:ext>
            </a:extLst>
          </p:cNvPr>
          <p:cNvSpPr>
            <a:spLocks noGrp="1"/>
          </p:cNvSpPr>
          <p:nvPr>
            <p:ph type="ctrTitle"/>
          </p:nvPr>
        </p:nvSpPr>
        <p:spPr/>
        <p:txBody>
          <a:bodyPr/>
          <a:lstStyle/>
          <a:p>
            <a:r>
              <a:rPr lang="en-US" dirty="0"/>
              <a:t>SILENUS WINERY</a:t>
            </a:r>
          </a:p>
        </p:txBody>
      </p:sp>
      <p:sp>
        <p:nvSpPr>
          <p:cNvPr id="3" name="Subtitle 2">
            <a:extLst>
              <a:ext uri="{FF2B5EF4-FFF2-40B4-BE49-F238E27FC236}">
                <a16:creationId xmlns:a16="http://schemas.microsoft.com/office/drawing/2014/main" id="{60A8C661-3A10-4A1B-B036-E903C0B753B4}"/>
              </a:ext>
            </a:extLst>
          </p:cNvPr>
          <p:cNvSpPr>
            <a:spLocks noGrp="1"/>
          </p:cNvSpPr>
          <p:nvPr>
            <p:ph type="subTitle" idx="1"/>
          </p:nvPr>
        </p:nvSpPr>
        <p:spPr/>
        <p:txBody>
          <a:bodyPr>
            <a:normAutofit lnSpcReduction="10000"/>
          </a:bodyPr>
          <a:lstStyle/>
          <a:p>
            <a:endParaRPr lang="en-US" sz="3200" dirty="0"/>
          </a:p>
          <a:p>
            <a:r>
              <a:rPr lang="en-US" sz="3200" dirty="0"/>
              <a:t>OAK KNOLL DISTRICT</a:t>
            </a:r>
          </a:p>
          <a:p>
            <a:r>
              <a:rPr lang="en-US" sz="3200" dirty="0"/>
              <a:t>of NAPA VALLEY</a:t>
            </a:r>
          </a:p>
        </p:txBody>
      </p:sp>
    </p:spTree>
    <p:extLst>
      <p:ext uri="{BB962C8B-B14F-4D97-AF65-F5344CB8AC3E}">
        <p14:creationId xmlns:p14="http://schemas.microsoft.com/office/powerpoint/2010/main" val="27641938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CB7E85F-37D0-4F04-A300-BEFAAB4CB856}"/>
              </a:ext>
            </a:extLst>
          </p:cNvPr>
          <p:cNvSpPr>
            <a:spLocks noGrp="1"/>
          </p:cNvSpPr>
          <p:nvPr>
            <p:ph type="title"/>
          </p:nvPr>
        </p:nvSpPr>
        <p:spPr/>
        <p:txBody>
          <a:bodyPr/>
          <a:lstStyle/>
          <a:p>
            <a:pPr algn="ctr"/>
            <a:r>
              <a:rPr lang="en-US" dirty="0"/>
              <a:t>The Silenus Team</a:t>
            </a:r>
          </a:p>
        </p:txBody>
      </p:sp>
      <p:sp>
        <p:nvSpPr>
          <p:cNvPr id="5" name="Content Placeholder 4">
            <a:extLst>
              <a:ext uri="{FF2B5EF4-FFF2-40B4-BE49-F238E27FC236}">
                <a16:creationId xmlns:a16="http://schemas.microsoft.com/office/drawing/2014/main" id="{175B7A87-3C92-49B1-A7F7-DA73E3E909AA}"/>
              </a:ext>
            </a:extLst>
          </p:cNvPr>
          <p:cNvSpPr>
            <a:spLocks noGrp="1"/>
          </p:cNvSpPr>
          <p:nvPr>
            <p:ph sz="half" idx="1"/>
          </p:nvPr>
        </p:nvSpPr>
        <p:spPr>
          <a:xfrm>
            <a:off x="597877" y="1441939"/>
            <a:ext cx="5181600" cy="5243870"/>
          </a:xfrm>
        </p:spPr>
        <p:txBody>
          <a:bodyPr>
            <a:noAutofit/>
          </a:bodyPr>
          <a:lstStyle/>
          <a:p>
            <a:pPr marL="0" indent="0" algn="ctr">
              <a:buNone/>
            </a:pPr>
            <a:r>
              <a:rPr lang="en-US" dirty="0"/>
              <a:t>Scott Meadows</a:t>
            </a:r>
          </a:p>
          <a:p>
            <a:pPr marL="0" indent="0" algn="ctr">
              <a:buNone/>
            </a:pPr>
            <a:r>
              <a:rPr lang="en-US" dirty="0"/>
              <a:t>President</a:t>
            </a:r>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r>
              <a:rPr lang="en-US" sz="2000" dirty="0"/>
              <a:t>A native of Utah, Scott worked in Tokyo for years in marketing for language learning software for Apple. Scott has been President of Silenus for over twenty years. He, his Japanese wife and two daughters live in Napa.</a:t>
            </a:r>
          </a:p>
          <a:p>
            <a:pPr marL="0" indent="0" algn="ctr">
              <a:buNone/>
            </a:pPr>
            <a:endParaRPr lang="en-US" dirty="0"/>
          </a:p>
        </p:txBody>
      </p:sp>
      <p:sp>
        <p:nvSpPr>
          <p:cNvPr id="6" name="Content Placeholder 5">
            <a:extLst>
              <a:ext uri="{FF2B5EF4-FFF2-40B4-BE49-F238E27FC236}">
                <a16:creationId xmlns:a16="http://schemas.microsoft.com/office/drawing/2014/main" id="{CCFAD87F-F950-44FC-918D-04F3DDD6CDDF}"/>
              </a:ext>
            </a:extLst>
          </p:cNvPr>
          <p:cNvSpPr>
            <a:spLocks noGrp="1"/>
          </p:cNvSpPr>
          <p:nvPr>
            <p:ph sz="half" idx="2"/>
          </p:nvPr>
        </p:nvSpPr>
        <p:spPr>
          <a:xfrm>
            <a:off x="5779477" y="1441939"/>
            <a:ext cx="6084277" cy="5243870"/>
          </a:xfrm>
        </p:spPr>
        <p:txBody>
          <a:bodyPr>
            <a:noAutofit/>
          </a:bodyPr>
          <a:lstStyle/>
          <a:p>
            <a:pPr marL="0" indent="0" algn="ctr">
              <a:buNone/>
            </a:pPr>
            <a:r>
              <a:rPr lang="en-US" dirty="0"/>
              <a:t>Kendra Gillette</a:t>
            </a:r>
          </a:p>
          <a:p>
            <a:pPr marL="0" indent="0" algn="ctr">
              <a:buNone/>
            </a:pPr>
            <a:r>
              <a:rPr lang="en-US" dirty="0"/>
              <a:t>VP Sales &amp; Marketing</a:t>
            </a:r>
          </a:p>
          <a:p>
            <a:endParaRPr lang="en-US" dirty="0"/>
          </a:p>
          <a:p>
            <a:endParaRPr lang="en-US" dirty="0"/>
          </a:p>
          <a:p>
            <a:endParaRPr lang="en-US" dirty="0"/>
          </a:p>
          <a:p>
            <a:endParaRPr lang="en-US" dirty="0"/>
          </a:p>
          <a:p>
            <a:pPr marL="0" indent="0">
              <a:buNone/>
            </a:pPr>
            <a:endParaRPr lang="en-US" dirty="0"/>
          </a:p>
          <a:p>
            <a:pPr marL="0" indent="0" algn="ctr">
              <a:buNone/>
            </a:pPr>
            <a:r>
              <a:rPr lang="en-US" sz="2000" dirty="0"/>
              <a:t>With over 20 years of experience in the industry, Kendra has experience in sales for wholesalers, well known Napa wineries, and a top of the line barrel company. Her continuous success is truly a culmination of her work ethic, intelligence, and kindness.</a:t>
            </a:r>
          </a:p>
        </p:txBody>
      </p:sp>
      <p:pic>
        <p:nvPicPr>
          <p:cNvPr id="7" name="Picture 6" descr="A person wearing glasses posing for the camera&#10;&#10;Description automatically generated">
            <a:extLst>
              <a:ext uri="{FF2B5EF4-FFF2-40B4-BE49-F238E27FC236}">
                <a16:creationId xmlns:a16="http://schemas.microsoft.com/office/drawing/2014/main" id="{5946A117-BE57-4A24-9B47-5448916018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2210" y="2526594"/>
            <a:ext cx="1732933" cy="1962895"/>
          </a:xfrm>
          <a:prstGeom prst="rect">
            <a:avLst/>
          </a:prstGeom>
        </p:spPr>
      </p:pic>
      <p:pic>
        <p:nvPicPr>
          <p:cNvPr id="10" name="Picture 9">
            <a:extLst>
              <a:ext uri="{FF2B5EF4-FFF2-40B4-BE49-F238E27FC236}">
                <a16:creationId xmlns:a16="http://schemas.microsoft.com/office/drawing/2014/main" id="{777D2E29-A969-9B6E-1565-676463734B3A}"/>
              </a:ext>
            </a:extLst>
          </p:cNvPr>
          <p:cNvPicPr>
            <a:picLocks noChangeAspect="1"/>
          </p:cNvPicPr>
          <p:nvPr/>
        </p:nvPicPr>
        <p:blipFill rotWithShape="1">
          <a:blip r:embed="rId3">
            <a:extLst>
              <a:ext uri="{28A0092B-C50C-407E-A947-70E740481C1C}">
                <a14:useLocalDpi xmlns:a14="http://schemas.microsoft.com/office/drawing/2010/main" val="0"/>
              </a:ext>
            </a:extLst>
          </a:blip>
          <a:srcRect l="20391" t="6441" r="18271" b="24082"/>
          <a:stretch/>
        </p:blipFill>
        <p:spPr>
          <a:xfrm>
            <a:off x="7779303" y="2526594"/>
            <a:ext cx="1732933" cy="1962895"/>
          </a:xfrm>
          <a:prstGeom prst="rect">
            <a:avLst/>
          </a:prstGeom>
        </p:spPr>
      </p:pic>
    </p:spTree>
    <p:extLst>
      <p:ext uri="{BB962C8B-B14F-4D97-AF65-F5344CB8AC3E}">
        <p14:creationId xmlns:p14="http://schemas.microsoft.com/office/powerpoint/2010/main" val="28074042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AAC83-EA3C-446B-BBB1-90C5729D12F2}"/>
              </a:ext>
            </a:extLst>
          </p:cNvPr>
          <p:cNvSpPr>
            <a:spLocks noGrp="1"/>
          </p:cNvSpPr>
          <p:nvPr>
            <p:ph type="title"/>
          </p:nvPr>
        </p:nvSpPr>
        <p:spPr>
          <a:xfrm>
            <a:off x="411975" y="365125"/>
            <a:ext cx="10391531" cy="1325563"/>
          </a:xfrm>
        </p:spPr>
        <p:txBody>
          <a:bodyPr/>
          <a:lstStyle/>
          <a:p>
            <a:pPr algn="ctr"/>
            <a:r>
              <a:rPr lang="en-US" dirty="0"/>
              <a:t>Veronica Wang, Owner</a:t>
            </a:r>
          </a:p>
        </p:txBody>
      </p:sp>
      <p:sp>
        <p:nvSpPr>
          <p:cNvPr id="3" name="Content Placeholder 2">
            <a:extLst>
              <a:ext uri="{FF2B5EF4-FFF2-40B4-BE49-F238E27FC236}">
                <a16:creationId xmlns:a16="http://schemas.microsoft.com/office/drawing/2014/main" id="{96F1D28F-0B3A-4BC0-984F-8B3886250721}"/>
              </a:ext>
            </a:extLst>
          </p:cNvPr>
          <p:cNvSpPr>
            <a:spLocks noGrp="1"/>
          </p:cNvSpPr>
          <p:nvPr>
            <p:ph idx="1"/>
          </p:nvPr>
        </p:nvSpPr>
        <p:spPr>
          <a:xfrm>
            <a:off x="914400" y="2484230"/>
            <a:ext cx="9765241" cy="3049671"/>
          </a:xfrm>
        </p:spPr>
        <p:txBody>
          <a:bodyPr>
            <a:noAutofit/>
          </a:bodyPr>
          <a:lstStyle/>
          <a:p>
            <a:pPr marL="0" indent="0" algn="just">
              <a:buNone/>
            </a:pPr>
            <a:r>
              <a:rPr lang="en-US" sz="2000" dirty="0"/>
              <a:t>Ms. Wang is a native of Zhengzhou, a city in central China known as a major hub of China’s national transportation network, with railways connecting Zhengzhou to Europe along the old Silk Road. Originally a property developer of many large residential buildings, she has expanded her reach to several other interests. </a:t>
            </a:r>
          </a:p>
          <a:p>
            <a:pPr marL="0" indent="0" algn="just">
              <a:buNone/>
            </a:pPr>
            <a:r>
              <a:rPr lang="en-US" sz="2000" dirty="0"/>
              <a:t>While living in Los Angeles, she discovered her love of wine and purchased Silenus Winery, and then recently created Meijing Vineyards in China, a luxury destination for high profile events. </a:t>
            </a:r>
          </a:p>
          <a:p>
            <a:pPr marL="0" indent="0" algn="just">
              <a:buNone/>
            </a:pPr>
            <a:r>
              <a:rPr lang="en-US" sz="2000" dirty="0"/>
              <a:t>Veronica has been very philanthropic, donating generously to children’s education and is building health clinics in China in conjunction with The Mayo Clinic.</a:t>
            </a:r>
          </a:p>
        </p:txBody>
      </p:sp>
    </p:spTree>
    <p:extLst>
      <p:ext uri="{BB962C8B-B14F-4D97-AF65-F5344CB8AC3E}">
        <p14:creationId xmlns:p14="http://schemas.microsoft.com/office/powerpoint/2010/main" val="13984089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0FC7CC-C6FC-4DB3-BC57-0A96075F0DDC}"/>
              </a:ext>
            </a:extLst>
          </p:cNvPr>
          <p:cNvSpPr>
            <a:spLocks noGrp="1"/>
          </p:cNvSpPr>
          <p:nvPr>
            <p:ph type="title"/>
          </p:nvPr>
        </p:nvSpPr>
        <p:spPr>
          <a:xfrm>
            <a:off x="838200" y="260737"/>
            <a:ext cx="10515600" cy="1325563"/>
          </a:xfrm>
        </p:spPr>
        <p:txBody>
          <a:bodyPr/>
          <a:lstStyle/>
          <a:p>
            <a:pPr algn="ctr"/>
            <a:r>
              <a:rPr lang="en-US" dirty="0"/>
              <a:t>Silenus, Mentor of Dionysus</a:t>
            </a:r>
          </a:p>
        </p:txBody>
      </p:sp>
      <p:sp>
        <p:nvSpPr>
          <p:cNvPr id="3" name="Content Placeholder 2">
            <a:extLst>
              <a:ext uri="{FF2B5EF4-FFF2-40B4-BE49-F238E27FC236}">
                <a16:creationId xmlns:a16="http://schemas.microsoft.com/office/drawing/2014/main" id="{640896BC-AE29-4EDD-8F75-32858BC6E427}"/>
              </a:ext>
            </a:extLst>
          </p:cNvPr>
          <p:cNvSpPr>
            <a:spLocks noGrp="1"/>
          </p:cNvSpPr>
          <p:nvPr>
            <p:ph idx="1"/>
          </p:nvPr>
        </p:nvSpPr>
        <p:spPr>
          <a:xfrm>
            <a:off x="5111919" y="1614487"/>
            <a:ext cx="5579693" cy="3629025"/>
          </a:xfrm>
        </p:spPr>
        <p:txBody>
          <a:bodyPr>
            <a:noAutofit/>
          </a:bodyPr>
          <a:lstStyle/>
          <a:p>
            <a:pPr marL="0" indent="0">
              <a:lnSpc>
                <a:spcPct val="110000"/>
              </a:lnSpc>
              <a:buNone/>
            </a:pPr>
            <a:r>
              <a:rPr lang="en-US" sz="1800" dirty="0"/>
              <a:t>Zeus, God of all Gods in ancient Greek mythology, had a son named Dionysus, God of Wine. At Dionysus’ birth Zeus appointed Silenus to teach his young son how to debauch and enjoy the finer things of life – like drinking wine! </a:t>
            </a:r>
          </a:p>
          <a:p>
            <a:pPr marL="0" indent="0">
              <a:lnSpc>
                <a:spcPct val="110000"/>
              </a:lnSpc>
              <a:buNone/>
            </a:pPr>
            <a:r>
              <a:rPr lang="en-US" sz="1800" dirty="0"/>
              <a:t>Together they traveled the world, planting grapevines and raising bees for pollination while always enjoying copious amounts of wine. They carried a fennel stalk topped with a pinecone as a sign of hospitality. The Silenus label incorporates these elements – the grapevine, the fennel staff with a pinecone and the bees.</a:t>
            </a:r>
          </a:p>
        </p:txBody>
      </p:sp>
      <p:pic>
        <p:nvPicPr>
          <p:cNvPr id="4" name="Picture 3" descr="dionysus2-0226.jpg">
            <a:extLst>
              <a:ext uri="{FF2B5EF4-FFF2-40B4-BE49-F238E27FC236}">
                <a16:creationId xmlns:a16="http://schemas.microsoft.com/office/drawing/2014/main" id="{471A6981-248E-403F-9212-3E7EC9413106}"/>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25043" y="1550903"/>
            <a:ext cx="4056751" cy="3629025"/>
          </a:xfrm>
          <a:prstGeom prst="rect">
            <a:avLst/>
          </a:prstGeom>
          <a:ln>
            <a:solidFill>
              <a:schemeClr val="bg2"/>
            </a:solidFill>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1530603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20%V.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28501"/>
            <a:ext cx="12212054" cy="8150875"/>
          </a:xfrm>
          <a:prstGeom prst="rect">
            <a:avLst/>
          </a:prstGeom>
        </p:spPr>
      </p:pic>
      <p:sp>
        <p:nvSpPr>
          <p:cNvPr id="2" name="Title 1">
            <a:extLst>
              <a:ext uri="{FF2B5EF4-FFF2-40B4-BE49-F238E27FC236}">
                <a16:creationId xmlns:a16="http://schemas.microsoft.com/office/drawing/2014/main" id="{9445AF77-9A93-46AF-93FF-4F1A4BF146B0}"/>
              </a:ext>
            </a:extLst>
          </p:cNvPr>
          <p:cNvSpPr>
            <a:spLocks noGrp="1"/>
          </p:cNvSpPr>
          <p:nvPr>
            <p:ph type="title"/>
          </p:nvPr>
        </p:nvSpPr>
        <p:spPr>
          <a:xfrm>
            <a:off x="1692229" y="319390"/>
            <a:ext cx="3827480" cy="629536"/>
          </a:xfrm>
        </p:spPr>
        <p:txBody>
          <a:bodyPr>
            <a:normAutofit fontScale="90000"/>
          </a:bodyPr>
          <a:lstStyle/>
          <a:p>
            <a:r>
              <a:rPr lang="en-US" dirty="0"/>
              <a:t>The Silenus Label</a:t>
            </a:r>
          </a:p>
        </p:txBody>
      </p:sp>
      <p:sp>
        <p:nvSpPr>
          <p:cNvPr id="3" name="Content Placeholder 2">
            <a:extLst>
              <a:ext uri="{FF2B5EF4-FFF2-40B4-BE49-F238E27FC236}">
                <a16:creationId xmlns:a16="http://schemas.microsoft.com/office/drawing/2014/main" id="{6F987710-9F37-46CB-BD1E-A94C10075287}"/>
              </a:ext>
            </a:extLst>
          </p:cNvPr>
          <p:cNvSpPr>
            <a:spLocks noGrp="1"/>
          </p:cNvSpPr>
          <p:nvPr>
            <p:ph idx="1"/>
          </p:nvPr>
        </p:nvSpPr>
        <p:spPr>
          <a:xfrm>
            <a:off x="1020187" y="1596816"/>
            <a:ext cx="5627783" cy="4669229"/>
          </a:xfrm>
        </p:spPr>
        <p:txBody>
          <a:bodyPr>
            <a:noAutofit/>
          </a:bodyPr>
          <a:lstStyle/>
          <a:p>
            <a:pPr marL="0" indent="0">
              <a:buNone/>
            </a:pPr>
            <a:r>
              <a:rPr lang="en-US" sz="2000" dirty="0"/>
              <a:t>As Silenus and Dionysus traveled the lands far and wide, they hosted parties and planted vineyards. While traveling they always carried with them a fennel staff topped by a pinecone, a both a sign of welcome  and hospitality.</a:t>
            </a:r>
          </a:p>
          <a:p>
            <a:pPr marL="0" indent="0">
              <a:buNone/>
            </a:pPr>
            <a:endParaRPr lang="en-US" sz="2000" dirty="0"/>
          </a:p>
          <a:p>
            <a:pPr marL="0" indent="0">
              <a:buNone/>
            </a:pPr>
            <a:r>
              <a:rPr lang="en-US" sz="2000" dirty="0"/>
              <a:t>The Silenus label pays homage to that welcome and combines four elements: a newly planted grapevine sprouting a fennel stalk, topped with a honeyed pinecone encircled by bees.</a:t>
            </a:r>
          </a:p>
          <a:p>
            <a:pPr marL="0" indent="0">
              <a:buNone/>
            </a:pPr>
            <a:endParaRPr lang="en-US" sz="2000" dirty="0"/>
          </a:p>
          <a:p>
            <a:pPr marL="0" indent="0">
              <a:buNone/>
            </a:pPr>
            <a:r>
              <a:rPr lang="en-US" sz="2000" dirty="0"/>
              <a:t>Silenus Wines are all Oak Knoll District and produced from estate vineyards and vineyards within the OKD.</a:t>
            </a:r>
          </a:p>
        </p:txBody>
      </p:sp>
      <p:pic>
        <p:nvPicPr>
          <p:cNvPr id="10" name="Picture 9">
            <a:extLst>
              <a:ext uri="{FF2B5EF4-FFF2-40B4-BE49-F238E27FC236}">
                <a16:creationId xmlns:a16="http://schemas.microsoft.com/office/drawing/2014/main" id="{7F53F73C-C152-A34F-8999-E5B6362D71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76231" y="319390"/>
            <a:ext cx="3827479" cy="6538610"/>
          </a:xfrm>
          <a:prstGeom prst="rect">
            <a:avLst/>
          </a:prstGeom>
        </p:spPr>
      </p:pic>
    </p:spTree>
    <p:extLst>
      <p:ext uri="{BB962C8B-B14F-4D97-AF65-F5344CB8AC3E}">
        <p14:creationId xmlns:p14="http://schemas.microsoft.com/office/powerpoint/2010/main" val="35619287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20%V.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28501"/>
            <a:ext cx="12212054" cy="8150875"/>
          </a:xfrm>
          <a:prstGeom prst="rect">
            <a:avLst/>
          </a:prstGeom>
        </p:spPr>
      </p:pic>
      <p:sp>
        <p:nvSpPr>
          <p:cNvPr id="2" name="Title 1">
            <a:extLst>
              <a:ext uri="{FF2B5EF4-FFF2-40B4-BE49-F238E27FC236}">
                <a16:creationId xmlns:a16="http://schemas.microsoft.com/office/drawing/2014/main" id="{9445AF77-9A93-46AF-93FF-4F1A4BF146B0}"/>
              </a:ext>
            </a:extLst>
          </p:cNvPr>
          <p:cNvSpPr>
            <a:spLocks noGrp="1"/>
          </p:cNvSpPr>
          <p:nvPr>
            <p:ph type="title"/>
          </p:nvPr>
        </p:nvSpPr>
        <p:spPr>
          <a:xfrm>
            <a:off x="1682993" y="317460"/>
            <a:ext cx="3470900" cy="629536"/>
          </a:xfrm>
        </p:spPr>
        <p:txBody>
          <a:bodyPr>
            <a:normAutofit fontScale="90000"/>
          </a:bodyPr>
          <a:lstStyle/>
          <a:p>
            <a:r>
              <a:rPr lang="en-US" dirty="0"/>
              <a:t>The Tyros Label</a:t>
            </a:r>
          </a:p>
        </p:txBody>
      </p:sp>
      <p:sp>
        <p:nvSpPr>
          <p:cNvPr id="3" name="Content Placeholder 2">
            <a:extLst>
              <a:ext uri="{FF2B5EF4-FFF2-40B4-BE49-F238E27FC236}">
                <a16:creationId xmlns:a16="http://schemas.microsoft.com/office/drawing/2014/main" id="{6F987710-9F37-46CB-BD1E-A94C10075287}"/>
              </a:ext>
            </a:extLst>
          </p:cNvPr>
          <p:cNvSpPr>
            <a:spLocks noGrp="1"/>
          </p:cNvSpPr>
          <p:nvPr>
            <p:ph idx="1"/>
          </p:nvPr>
        </p:nvSpPr>
        <p:spPr>
          <a:xfrm>
            <a:off x="675611" y="1596569"/>
            <a:ext cx="6138198" cy="5515431"/>
          </a:xfrm>
        </p:spPr>
        <p:txBody>
          <a:bodyPr>
            <a:noAutofit/>
          </a:bodyPr>
          <a:lstStyle/>
          <a:p>
            <a:pPr marL="0" indent="0">
              <a:lnSpc>
                <a:spcPct val="100000"/>
              </a:lnSpc>
              <a:spcBef>
                <a:spcPts val="0"/>
              </a:spcBef>
              <a:buNone/>
            </a:pPr>
            <a:r>
              <a:rPr lang="en-US" sz="2000" b="1" dirty="0"/>
              <a:t>Tyros = “a beginner or student” </a:t>
            </a:r>
          </a:p>
          <a:p>
            <a:pPr marL="0" indent="0">
              <a:lnSpc>
                <a:spcPct val="100000"/>
              </a:lnSpc>
              <a:spcBef>
                <a:spcPts val="0"/>
              </a:spcBef>
              <a:buNone/>
            </a:pPr>
            <a:endParaRPr lang="en-US" sz="2000" dirty="0"/>
          </a:p>
          <a:p>
            <a:pPr marL="0" lvl="0" indent="0">
              <a:lnSpc>
                <a:spcPct val="100000"/>
              </a:lnSpc>
              <a:spcBef>
                <a:spcPts val="0"/>
              </a:spcBef>
              <a:buNone/>
            </a:pPr>
            <a:r>
              <a:rPr lang="en-US" sz="2000" dirty="0">
                <a:solidFill>
                  <a:prstClr val="black"/>
                </a:solidFill>
              </a:rPr>
              <a:t>According to Greek mythology, Zeus, God of all Gods, appointed Silenus to teach his fledgling son, Dionysus, God of Wine, how to enjoy the pleasure of life, also known as debauching.  </a:t>
            </a:r>
          </a:p>
          <a:p>
            <a:pPr marL="0" lvl="0" indent="0">
              <a:lnSpc>
                <a:spcPct val="100000"/>
              </a:lnSpc>
              <a:spcBef>
                <a:spcPts val="0"/>
              </a:spcBef>
              <a:buNone/>
            </a:pPr>
            <a:endParaRPr lang="en-US" sz="2000" dirty="0">
              <a:solidFill>
                <a:prstClr val="black"/>
              </a:solidFill>
            </a:endParaRPr>
          </a:p>
          <a:p>
            <a:pPr marL="0" lvl="0" indent="0">
              <a:lnSpc>
                <a:spcPct val="100000"/>
              </a:lnSpc>
              <a:spcBef>
                <a:spcPts val="0"/>
              </a:spcBef>
              <a:buNone/>
            </a:pPr>
            <a:r>
              <a:rPr lang="en-US" sz="2000" dirty="0">
                <a:solidFill>
                  <a:prstClr val="black"/>
                </a:solidFill>
              </a:rPr>
              <a:t>Silenus took this task to heart. As Silenus was mentor to Dionysus, Dionysus became the student, or Tyros, to Silenus. We see Dionysus on the Tyros label as he has clearly been imbibing wine. He seems to be asking us to join him, and to above all, ENJOY! </a:t>
            </a:r>
          </a:p>
          <a:p>
            <a:pPr marL="0" lvl="0" indent="0">
              <a:lnSpc>
                <a:spcPct val="100000"/>
              </a:lnSpc>
              <a:spcBef>
                <a:spcPts val="0"/>
              </a:spcBef>
              <a:buNone/>
            </a:pPr>
            <a:r>
              <a:rPr lang="en-US" sz="2000" dirty="0">
                <a:solidFill>
                  <a:prstClr val="black"/>
                </a:solidFill>
              </a:rPr>
              <a:t> </a:t>
            </a:r>
          </a:p>
          <a:p>
            <a:pPr marL="0" lvl="0" indent="0">
              <a:lnSpc>
                <a:spcPct val="100000"/>
              </a:lnSpc>
              <a:spcBef>
                <a:spcPts val="0"/>
              </a:spcBef>
              <a:buNone/>
            </a:pPr>
            <a:r>
              <a:rPr lang="en-US" sz="2000" dirty="0">
                <a:solidFill>
                  <a:prstClr val="black"/>
                </a:solidFill>
              </a:rPr>
              <a:t>Produced from grapes purchased throughout Napa Valley, our Tyros Cabernet Sauvignon celebrates great wine made to be accessible and enjoyed with the pleasures of a great meal. </a:t>
            </a:r>
          </a:p>
        </p:txBody>
      </p:sp>
      <p:pic>
        <p:nvPicPr>
          <p:cNvPr id="6" name="Picture 5">
            <a:extLst>
              <a:ext uri="{FF2B5EF4-FFF2-40B4-BE49-F238E27FC236}">
                <a16:creationId xmlns:a16="http://schemas.microsoft.com/office/drawing/2014/main" id="{90CDD423-5DD8-AA48-B212-906A5CF6A1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35336" y="317460"/>
            <a:ext cx="4114294" cy="6413999"/>
          </a:xfrm>
          <a:prstGeom prst="rect">
            <a:avLst/>
          </a:prstGeom>
        </p:spPr>
      </p:pic>
    </p:spTree>
    <p:extLst>
      <p:ext uri="{BB962C8B-B14F-4D97-AF65-F5344CB8AC3E}">
        <p14:creationId xmlns:p14="http://schemas.microsoft.com/office/powerpoint/2010/main" val="29968697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AB47066-B10E-478B-BECB-33F37EC69F59}"/>
              </a:ext>
            </a:extLst>
          </p:cNvPr>
          <p:cNvSpPr>
            <a:spLocks noGrp="1"/>
          </p:cNvSpPr>
          <p:nvPr>
            <p:ph type="subTitle" idx="1"/>
          </p:nvPr>
        </p:nvSpPr>
        <p:spPr>
          <a:xfrm>
            <a:off x="1524000" y="4443933"/>
            <a:ext cx="9144000" cy="1655762"/>
          </a:xfrm>
        </p:spPr>
        <p:txBody>
          <a:bodyPr>
            <a:normAutofit/>
          </a:bodyPr>
          <a:lstStyle/>
          <a:p>
            <a:pPr algn="l"/>
            <a:r>
              <a:rPr lang="en-US" dirty="0"/>
              <a:t>Our logo represents elements from both Silenus and Tyros. From the Silenus label is the pinecone at the top, bees to the left, a grapevine at the bottom, and to the right is the T from the label of Tyros Cabernet, all crossed with the fennel stalks from the Silenus label.</a:t>
            </a:r>
          </a:p>
        </p:txBody>
      </p:sp>
      <p:pic>
        <p:nvPicPr>
          <p:cNvPr id="4" name="Picture 3">
            <a:extLst>
              <a:ext uri="{FF2B5EF4-FFF2-40B4-BE49-F238E27FC236}">
                <a16:creationId xmlns:a16="http://schemas.microsoft.com/office/drawing/2014/main" id="{D42403B4-8767-BD46-932D-A5597267B6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87663" y="758305"/>
            <a:ext cx="2816674" cy="2826941"/>
          </a:xfrm>
          <a:prstGeom prst="rect">
            <a:avLst/>
          </a:prstGeom>
        </p:spPr>
      </p:pic>
    </p:spTree>
    <p:extLst>
      <p:ext uri="{BB962C8B-B14F-4D97-AF65-F5344CB8AC3E}">
        <p14:creationId xmlns:p14="http://schemas.microsoft.com/office/powerpoint/2010/main" val="11481388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26D0F1-CD58-4AAD-8408-4EEF0D0EF34C}"/>
              </a:ext>
            </a:extLst>
          </p:cNvPr>
          <p:cNvSpPr>
            <a:spLocks noGrp="1"/>
          </p:cNvSpPr>
          <p:nvPr>
            <p:ph idx="1"/>
          </p:nvPr>
        </p:nvSpPr>
        <p:spPr>
          <a:xfrm>
            <a:off x="1152525" y="1825625"/>
            <a:ext cx="9505950" cy="3619173"/>
          </a:xfrm>
        </p:spPr>
        <p:txBody>
          <a:bodyPr>
            <a:noAutofit/>
          </a:bodyPr>
          <a:lstStyle/>
          <a:p>
            <a:pPr marL="0" indent="0">
              <a:buNone/>
            </a:pPr>
            <a:r>
              <a:rPr lang="en-US" sz="2000" dirty="0"/>
              <a:t>“Silenus Winery, with over 50 years of growing grapes in Napa Valley’s Oak Knoll District, is committed to producing wines that define this unique terroir and our estate vineyard. The alluvial soils combined with the varied temperatures create perfect growing conditions for wines that are both elegant and nuanced with incredible depth. Silenus Winery remains committed to producing what we believe are the best wines from the best appellation.”</a:t>
            </a:r>
          </a:p>
          <a:p>
            <a:pPr marL="0" indent="0">
              <a:buNone/>
            </a:pPr>
            <a:endParaRPr lang="en-US" sz="2000" dirty="0"/>
          </a:p>
          <a:p>
            <a:pPr marL="0" indent="0" algn="r">
              <a:buNone/>
            </a:pPr>
            <a:r>
              <a:rPr lang="en-US" sz="2000" dirty="0"/>
              <a:t>Scott Meadows, President</a:t>
            </a:r>
          </a:p>
        </p:txBody>
      </p:sp>
    </p:spTree>
    <p:extLst>
      <p:ext uri="{BB962C8B-B14F-4D97-AF65-F5344CB8AC3E}">
        <p14:creationId xmlns:p14="http://schemas.microsoft.com/office/powerpoint/2010/main" val="39552759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9C2B7-A84A-45F5-9562-275BD33D90BE}"/>
              </a:ext>
            </a:extLst>
          </p:cNvPr>
          <p:cNvSpPr>
            <a:spLocks noGrp="1"/>
          </p:cNvSpPr>
          <p:nvPr>
            <p:ph type="title"/>
          </p:nvPr>
        </p:nvSpPr>
        <p:spPr/>
        <p:txBody>
          <a:bodyPr>
            <a:normAutofit/>
          </a:bodyPr>
          <a:lstStyle/>
          <a:p>
            <a:r>
              <a:rPr lang="en-US" sz="4000" b="1" dirty="0"/>
              <a:t>Silenus Today</a:t>
            </a:r>
          </a:p>
        </p:txBody>
      </p:sp>
      <p:sp>
        <p:nvSpPr>
          <p:cNvPr id="4" name="Text Placeholder 3">
            <a:extLst>
              <a:ext uri="{FF2B5EF4-FFF2-40B4-BE49-F238E27FC236}">
                <a16:creationId xmlns:a16="http://schemas.microsoft.com/office/drawing/2014/main" id="{5F1C8059-2103-4416-9957-77C6E8B8ED7A}"/>
              </a:ext>
            </a:extLst>
          </p:cNvPr>
          <p:cNvSpPr>
            <a:spLocks noGrp="1"/>
          </p:cNvSpPr>
          <p:nvPr>
            <p:ph type="body" sz="half" idx="2"/>
          </p:nvPr>
        </p:nvSpPr>
        <p:spPr>
          <a:xfrm>
            <a:off x="1838325" y="4409440"/>
            <a:ext cx="2780567" cy="2323513"/>
          </a:xfrm>
        </p:spPr>
        <p:txBody>
          <a:bodyPr>
            <a:noAutofit/>
          </a:bodyPr>
          <a:lstStyle/>
          <a:p>
            <a:pPr algn="ctr"/>
            <a:r>
              <a:rPr lang="en-US" sz="3200" dirty="0"/>
              <a:t>Silenus Winery:</a:t>
            </a:r>
          </a:p>
          <a:p>
            <a:r>
              <a:rPr lang="en-US" sz="3200" dirty="0"/>
              <a:t>Walnuts</a:t>
            </a:r>
          </a:p>
          <a:p>
            <a:pPr algn="ctr"/>
            <a:r>
              <a:rPr lang="en-US" sz="3200" dirty="0"/>
              <a:t>to</a:t>
            </a:r>
          </a:p>
          <a:p>
            <a:pPr algn="r"/>
            <a:r>
              <a:rPr lang="en-US" sz="3200" dirty="0"/>
              <a:t>Grapes</a:t>
            </a:r>
          </a:p>
        </p:txBody>
      </p:sp>
      <p:pic>
        <p:nvPicPr>
          <p:cNvPr id="7" name="Picture 6" descr="Page 7.jpg">
            <a:extLst>
              <a:ext uri="{FF2B5EF4-FFF2-40B4-BE49-F238E27FC236}">
                <a16:creationId xmlns:a16="http://schemas.microsoft.com/office/drawing/2014/main" id="{BA6F624D-42B3-472A-967E-FE37F6429B6C}"/>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71"/>
          <a:stretch/>
        </p:blipFill>
        <p:spPr>
          <a:xfrm>
            <a:off x="165624" y="214686"/>
            <a:ext cx="6690132" cy="4166702"/>
          </a:xfrm>
          <a:prstGeom prst="rect">
            <a:avLst/>
          </a:prstGeom>
        </p:spPr>
      </p:pic>
      <p:pic>
        <p:nvPicPr>
          <p:cNvPr id="5" name="Picture Placeholder 4" descr="0158.jpg">
            <a:extLst>
              <a:ext uri="{FF2B5EF4-FFF2-40B4-BE49-F238E27FC236}">
                <a16:creationId xmlns:a16="http://schemas.microsoft.com/office/drawing/2014/main" id="{AAAF0A9B-9806-4CE2-A6FA-2770DE669D56}"/>
              </a:ext>
            </a:extLst>
          </p:cNvPr>
          <p:cNvPicPr>
            <a:picLocks noGrp="1" noChangeAspect="1"/>
          </p:cNvPicPr>
          <p:nvPr>
            <p:ph type="pic" idx="1"/>
          </p:nvPr>
        </p:nvPicPr>
        <p:blipFill>
          <a:blip r:embed="rId3">
            <a:extLst>
              <a:ext uri="{28A0092B-C50C-407E-A947-70E740481C1C}">
                <a14:useLocalDpi xmlns:a14="http://schemas.microsoft.com/office/drawing/2010/main"/>
              </a:ext>
            </a:extLst>
          </a:blip>
          <a:srcRect l="8195" r="8195"/>
          <a:stretch>
            <a:fillRect/>
          </a:stretch>
        </p:blipFill>
        <p:spPr>
          <a:xfrm>
            <a:off x="5897668" y="2485260"/>
            <a:ext cx="5366857" cy="4237719"/>
          </a:xfrm>
          <a:prstGeom prst="rect">
            <a:avLst/>
          </a:prstGeom>
        </p:spPr>
      </p:pic>
    </p:spTree>
    <p:extLst>
      <p:ext uri="{BB962C8B-B14F-4D97-AF65-F5344CB8AC3E}">
        <p14:creationId xmlns:p14="http://schemas.microsoft.com/office/powerpoint/2010/main" val="18063434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68780-89DD-4D53-A576-4D1ACD1BDED9}"/>
              </a:ext>
            </a:extLst>
          </p:cNvPr>
          <p:cNvSpPr>
            <a:spLocks noGrp="1"/>
          </p:cNvSpPr>
          <p:nvPr>
            <p:ph type="title"/>
          </p:nvPr>
        </p:nvSpPr>
        <p:spPr>
          <a:xfrm>
            <a:off x="94975" y="9762"/>
            <a:ext cx="5189561" cy="1325563"/>
          </a:xfrm>
        </p:spPr>
        <p:txBody>
          <a:bodyPr>
            <a:normAutofit/>
          </a:bodyPr>
          <a:lstStyle/>
          <a:p>
            <a:pPr algn="ctr"/>
            <a:r>
              <a:rPr lang="en-US" sz="3600" dirty="0"/>
              <a:t>50 YEARS OF</a:t>
            </a:r>
            <a:br>
              <a:rPr lang="en-US" sz="3600" dirty="0"/>
            </a:br>
            <a:r>
              <a:rPr lang="en-US" sz="3600" dirty="0"/>
              <a:t>SILENUS WINERY</a:t>
            </a:r>
          </a:p>
        </p:txBody>
      </p:sp>
      <p:sp>
        <p:nvSpPr>
          <p:cNvPr id="3" name="Content Placeholder 2">
            <a:extLst>
              <a:ext uri="{FF2B5EF4-FFF2-40B4-BE49-F238E27FC236}">
                <a16:creationId xmlns:a16="http://schemas.microsoft.com/office/drawing/2014/main" id="{A4B57CDE-7568-44D4-8114-E37D9F56E1C4}"/>
              </a:ext>
            </a:extLst>
          </p:cNvPr>
          <p:cNvSpPr>
            <a:spLocks noGrp="1"/>
          </p:cNvSpPr>
          <p:nvPr>
            <p:ph idx="1"/>
          </p:nvPr>
        </p:nvSpPr>
        <p:spPr>
          <a:xfrm>
            <a:off x="246963" y="1335325"/>
            <a:ext cx="4885585" cy="5218542"/>
          </a:xfrm>
        </p:spPr>
        <p:txBody>
          <a:bodyPr>
            <a:normAutofit fontScale="70000" lnSpcReduction="20000"/>
          </a:bodyPr>
          <a:lstStyle/>
          <a:p>
            <a:pPr marL="0" indent="0">
              <a:lnSpc>
                <a:spcPct val="120000"/>
              </a:lnSpc>
              <a:buNone/>
            </a:pPr>
            <a:r>
              <a:rPr lang="en-US" sz="2300" dirty="0"/>
              <a:t>In 1968 a walnut orchard on the southwestern slope of Napa Valley was converted to Cabernet Sauvignon vineyards and the roots of Silenus Winery were firmly established. In 2004 this area became one of the sixteen sub AVAs (American Viticultural Area) in Napa Valley and is now known as Oak Knoll District of Napa Valley.</a:t>
            </a:r>
          </a:p>
          <a:p>
            <a:pPr marL="0" indent="0">
              <a:lnSpc>
                <a:spcPct val="120000"/>
              </a:lnSpc>
              <a:buNone/>
            </a:pPr>
            <a:r>
              <a:rPr lang="en-US" sz="2300" dirty="0"/>
              <a:t>The vineyards were originally planted by aerospace engineer Bruce Newlan, and quickly gained a superior reputation. Through the 1970’s the grapes from this vineyard were sold to Robert Mondavi, Inglenook, Silver Oak and Clos du Val and consistently were used in their reserve wines. </a:t>
            </a:r>
          </a:p>
          <a:p>
            <a:pPr marL="0" indent="0">
              <a:lnSpc>
                <a:spcPct val="120000"/>
              </a:lnSpc>
              <a:buNone/>
            </a:pPr>
            <a:r>
              <a:rPr lang="en-US" sz="2300" dirty="0"/>
              <a:t>Realizing what gold this 20-acre vineyard produced, Newlan built his own winery and began producing award winning wines. Eventually the grapes went exclusively into Newlan Winery and Robert Mondavi Reserve Cabernet. </a:t>
            </a:r>
          </a:p>
          <a:p>
            <a:pPr marL="0" indent="0">
              <a:lnSpc>
                <a:spcPct val="120000"/>
              </a:lnSpc>
              <a:buNone/>
            </a:pPr>
            <a:r>
              <a:rPr lang="en-US" sz="2300" dirty="0"/>
              <a:t>Silenus is now celebrating 50 years of growing some of the most sought after grapes in Napa Valley. </a:t>
            </a:r>
          </a:p>
        </p:txBody>
      </p:sp>
      <p:pic>
        <p:nvPicPr>
          <p:cNvPr id="6" name="Picture 5" descr="A picture containing grass, sky, outdoor&#10;&#10;Description automatically generated">
            <a:extLst>
              <a:ext uri="{FF2B5EF4-FFF2-40B4-BE49-F238E27FC236}">
                <a16:creationId xmlns:a16="http://schemas.microsoft.com/office/drawing/2014/main" id="{393C2F96-4468-4CE8-B27C-0B57A109A109}"/>
              </a:ext>
            </a:extLst>
          </p:cNvPr>
          <p:cNvPicPr>
            <a:picLocks noChangeAspect="1"/>
          </p:cNvPicPr>
          <p:nvPr/>
        </p:nvPicPr>
        <p:blipFill rotWithShape="1">
          <a:blip r:embed="rId2">
            <a:extLst>
              <a:ext uri="{28A0092B-C50C-407E-A947-70E740481C1C}">
                <a14:useLocalDpi xmlns:a14="http://schemas.microsoft.com/office/drawing/2010/main" val="0"/>
              </a:ext>
            </a:extLst>
          </a:blip>
          <a:srcRect t="20313" r="-3" b="-3"/>
          <a:stretch/>
        </p:blipFill>
        <p:spPr>
          <a:xfrm>
            <a:off x="5284536" y="535805"/>
            <a:ext cx="5263666" cy="2799829"/>
          </a:xfrm>
          <a:prstGeom prst="rect">
            <a:avLst/>
          </a:prstGeom>
        </p:spPr>
      </p:pic>
      <p:pic>
        <p:nvPicPr>
          <p:cNvPr id="7" name="Picture 6" descr="A picture containing cake, person&#10;&#10;Description automatically generated">
            <a:extLst>
              <a:ext uri="{FF2B5EF4-FFF2-40B4-BE49-F238E27FC236}">
                <a16:creationId xmlns:a16="http://schemas.microsoft.com/office/drawing/2014/main" id="{59D4400F-646C-4EA7-97B7-3648A31EFAAB}"/>
              </a:ext>
            </a:extLst>
          </p:cNvPr>
          <p:cNvPicPr>
            <a:picLocks noChangeAspect="1"/>
          </p:cNvPicPr>
          <p:nvPr/>
        </p:nvPicPr>
        <p:blipFill rotWithShape="1">
          <a:blip r:embed="rId3">
            <a:extLst>
              <a:ext uri="{28A0092B-C50C-407E-A947-70E740481C1C}">
                <a14:useLocalDpi xmlns:a14="http://schemas.microsoft.com/office/drawing/2010/main" val="0"/>
              </a:ext>
            </a:extLst>
          </a:blip>
          <a:srcRect t="13995" r="-3" b="6316"/>
          <a:stretch/>
        </p:blipFill>
        <p:spPr>
          <a:xfrm>
            <a:off x="5286249" y="3455279"/>
            <a:ext cx="5263665" cy="2799828"/>
          </a:xfrm>
          <a:prstGeom prst="rect">
            <a:avLst/>
          </a:prstGeom>
        </p:spPr>
      </p:pic>
    </p:spTree>
    <p:extLst>
      <p:ext uri="{BB962C8B-B14F-4D97-AF65-F5344CB8AC3E}">
        <p14:creationId xmlns:p14="http://schemas.microsoft.com/office/powerpoint/2010/main" val="9088811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p:cNvSpPr txBox="1"/>
          <p:nvPr/>
        </p:nvSpPr>
        <p:spPr>
          <a:xfrm>
            <a:off x="6255077" y="233103"/>
            <a:ext cx="3401110" cy="523220"/>
          </a:xfrm>
          <a:prstGeom prst="rect">
            <a:avLst/>
          </a:prstGeom>
          <a:noFill/>
        </p:spPr>
        <p:txBody>
          <a:bodyPr wrap="square" rtlCol="0">
            <a:spAutoFit/>
          </a:bodyPr>
          <a:lstStyle/>
          <a:p>
            <a:r>
              <a:rPr lang="en-US" sz="2800" dirty="0"/>
              <a:t>Silenus Winery Today</a:t>
            </a:r>
          </a:p>
        </p:txBody>
      </p:sp>
      <p:sp>
        <p:nvSpPr>
          <p:cNvPr id="3" name="TextBox 2"/>
          <p:cNvSpPr txBox="1"/>
          <p:nvPr/>
        </p:nvSpPr>
        <p:spPr>
          <a:xfrm>
            <a:off x="5807852" y="1514633"/>
            <a:ext cx="5167664" cy="4524315"/>
          </a:xfrm>
          <a:prstGeom prst="rect">
            <a:avLst/>
          </a:prstGeom>
          <a:noFill/>
        </p:spPr>
        <p:txBody>
          <a:bodyPr wrap="square" rtlCol="0">
            <a:spAutoFit/>
          </a:bodyPr>
          <a:lstStyle/>
          <a:p>
            <a:r>
              <a:rPr lang="en-US" dirty="0"/>
              <a:t>Newlan eventually sold the winery, and Scott Meadows was hired as President. Purchased by Chinese entrepreneur Veronica Wang in 2008, the winery was rechristened Silenus Winery and for years the wine was sold exclusively in China and Japan. </a:t>
            </a:r>
          </a:p>
          <a:p>
            <a:endParaRPr lang="en-US" dirty="0"/>
          </a:p>
          <a:p>
            <a:r>
              <a:rPr lang="en-US" dirty="0"/>
              <a:t>Over the years, state of the art production equipment, a 2,000 barrel aging cellar and a modern tasting room have been added. </a:t>
            </a:r>
          </a:p>
          <a:p>
            <a:endParaRPr lang="en-US" dirty="0"/>
          </a:p>
          <a:p>
            <a:r>
              <a:rPr lang="en-US" dirty="0"/>
              <a:t>Still under the direction of Scott, the winery today continues the tradition of small-production, premium winemaking . Silenus wines are now available in select markets of the United States as well as an expanding international presence.</a:t>
            </a:r>
          </a:p>
          <a:p>
            <a:endParaRPr lang="en-US" dirty="0"/>
          </a:p>
        </p:txBody>
      </p:sp>
      <p:pic>
        <p:nvPicPr>
          <p:cNvPr id="9" name="Picture 8" descr="A close up of a barrel&#10;&#10;Description automatically generated">
            <a:extLst>
              <a:ext uri="{FF2B5EF4-FFF2-40B4-BE49-F238E27FC236}">
                <a16:creationId xmlns:a16="http://schemas.microsoft.com/office/drawing/2014/main" id="{88D81A2B-9485-4DA2-8354-1A6C5650237A}"/>
              </a:ext>
            </a:extLst>
          </p:cNvPr>
          <p:cNvPicPr>
            <a:picLocks noChangeAspect="1"/>
          </p:cNvPicPr>
          <p:nvPr/>
        </p:nvPicPr>
        <p:blipFill rotWithShape="1">
          <a:blip r:embed="rId2">
            <a:extLst>
              <a:ext uri="{28A0092B-C50C-407E-A947-70E740481C1C}">
                <a14:useLocalDpi xmlns:a14="http://schemas.microsoft.com/office/drawing/2010/main" val="0"/>
              </a:ext>
            </a:extLst>
          </a:blip>
          <a:srcRect t="11462" r="-3" b="8009"/>
          <a:stretch/>
        </p:blipFill>
        <p:spPr>
          <a:xfrm>
            <a:off x="248254" y="3532373"/>
            <a:ext cx="5263665" cy="2829312"/>
          </a:xfrm>
          <a:prstGeom prst="rect">
            <a:avLst/>
          </a:prstGeom>
        </p:spPr>
      </p:pic>
      <p:pic>
        <p:nvPicPr>
          <p:cNvPr id="11" name="Picture 10" descr="A house with bushes in front of a building&#10;&#10;Description automatically generated">
            <a:extLst>
              <a:ext uri="{FF2B5EF4-FFF2-40B4-BE49-F238E27FC236}">
                <a16:creationId xmlns:a16="http://schemas.microsoft.com/office/drawing/2014/main" id="{882D4735-333D-441B-A96C-6C676A594B0C}"/>
              </a:ext>
            </a:extLst>
          </p:cNvPr>
          <p:cNvPicPr>
            <a:picLocks noChangeAspect="1"/>
          </p:cNvPicPr>
          <p:nvPr/>
        </p:nvPicPr>
        <p:blipFill rotWithShape="1">
          <a:blip r:embed="rId3">
            <a:extLst>
              <a:ext uri="{28A0092B-C50C-407E-A947-70E740481C1C}">
                <a14:useLocalDpi xmlns:a14="http://schemas.microsoft.com/office/drawing/2010/main" val="0"/>
              </a:ext>
            </a:extLst>
          </a:blip>
          <a:srcRect r="-3" b="19471"/>
          <a:stretch/>
        </p:blipFill>
        <p:spPr>
          <a:xfrm>
            <a:off x="242208" y="612902"/>
            <a:ext cx="5263664" cy="2829311"/>
          </a:xfrm>
          <a:prstGeom prst="rect">
            <a:avLst/>
          </a:prstGeom>
        </p:spPr>
      </p:pic>
    </p:spTree>
    <p:extLst>
      <p:ext uri="{BB962C8B-B14F-4D97-AF65-F5344CB8AC3E}">
        <p14:creationId xmlns:p14="http://schemas.microsoft.com/office/powerpoint/2010/main" val="38356160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A71DB8-2581-452C-A7CE-3E155055B870}"/>
              </a:ext>
            </a:extLst>
          </p:cNvPr>
          <p:cNvSpPr>
            <a:spLocks noGrp="1"/>
          </p:cNvSpPr>
          <p:nvPr>
            <p:ph type="title"/>
          </p:nvPr>
        </p:nvSpPr>
        <p:spPr>
          <a:xfrm>
            <a:off x="5788075" y="707826"/>
            <a:ext cx="4985191" cy="1379256"/>
          </a:xfrm>
        </p:spPr>
        <p:txBody>
          <a:bodyPr>
            <a:normAutofit/>
          </a:bodyPr>
          <a:lstStyle/>
          <a:p>
            <a:pPr algn="ctr"/>
            <a:r>
              <a:rPr lang="en-US" dirty="0"/>
              <a:t>OAK KNOLL DISTRICT OF NAPA VALLEY</a:t>
            </a:r>
          </a:p>
        </p:txBody>
      </p:sp>
      <p:sp>
        <p:nvSpPr>
          <p:cNvPr id="3" name="Content Placeholder 2">
            <a:extLst>
              <a:ext uri="{FF2B5EF4-FFF2-40B4-BE49-F238E27FC236}">
                <a16:creationId xmlns:a16="http://schemas.microsoft.com/office/drawing/2014/main" id="{F5DFEDEB-A593-4805-BFBF-69BF5DC0150E}"/>
              </a:ext>
            </a:extLst>
          </p:cNvPr>
          <p:cNvSpPr>
            <a:spLocks noGrp="1"/>
          </p:cNvSpPr>
          <p:nvPr>
            <p:ph idx="1"/>
          </p:nvPr>
        </p:nvSpPr>
        <p:spPr>
          <a:xfrm>
            <a:off x="6207760" y="2661640"/>
            <a:ext cx="4409365" cy="2999748"/>
          </a:xfrm>
        </p:spPr>
        <p:txBody>
          <a:bodyPr>
            <a:noAutofit/>
          </a:bodyPr>
          <a:lstStyle/>
          <a:p>
            <a:pPr marL="0" indent="0">
              <a:buNone/>
            </a:pPr>
            <a:r>
              <a:rPr lang="en-US" sz="1800" dirty="0"/>
              <a:t>The Oak Knoll District (OKD) is known as the Sweet Spot of Napa appellations because of its range of temperatures and soils, giving the area the ability to grow many different grape varietals. </a:t>
            </a:r>
          </a:p>
          <a:p>
            <a:pPr marL="0" indent="0">
              <a:buNone/>
            </a:pPr>
            <a:endParaRPr lang="en-US" sz="1800" dirty="0"/>
          </a:p>
          <a:p>
            <a:pPr marL="0" indent="0">
              <a:buNone/>
            </a:pPr>
            <a:r>
              <a:rPr lang="en-US" sz="1800" dirty="0"/>
              <a:t>It is also one of Napa Valley’s oldest grape growing areas dating back to 1851. Today it has over 4,200 acres planted to almost 20 grape varietals. </a:t>
            </a:r>
          </a:p>
        </p:txBody>
      </p:sp>
      <p:pic>
        <p:nvPicPr>
          <p:cNvPr id="5" name="Picture 4" descr="cha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7474" y="3429000"/>
            <a:ext cx="4274817" cy="3116064"/>
          </a:xfrm>
          <a:prstGeom prst="rect">
            <a:avLst/>
          </a:prstGeom>
        </p:spPr>
      </p:pic>
      <p:pic>
        <p:nvPicPr>
          <p:cNvPr id="6" name="Picture 5" descr="backimage.bmp"/>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874" y="167870"/>
            <a:ext cx="5517360" cy="3073170"/>
          </a:xfrm>
          <a:prstGeom prst="rect">
            <a:avLst/>
          </a:prstGeom>
        </p:spPr>
      </p:pic>
    </p:spTree>
    <p:extLst>
      <p:ext uri="{BB962C8B-B14F-4D97-AF65-F5344CB8AC3E}">
        <p14:creationId xmlns:p14="http://schemas.microsoft.com/office/powerpoint/2010/main" val="22510263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A71DB8-2581-452C-A7CE-3E155055B870}"/>
              </a:ext>
            </a:extLst>
          </p:cNvPr>
          <p:cNvSpPr>
            <a:spLocks noGrp="1"/>
          </p:cNvSpPr>
          <p:nvPr>
            <p:ph type="title"/>
          </p:nvPr>
        </p:nvSpPr>
        <p:spPr>
          <a:xfrm>
            <a:off x="5758880" y="189766"/>
            <a:ext cx="4649438" cy="1092198"/>
          </a:xfrm>
        </p:spPr>
        <p:txBody>
          <a:bodyPr>
            <a:normAutofit fontScale="90000"/>
          </a:bodyPr>
          <a:lstStyle/>
          <a:p>
            <a:pPr algn="ctr"/>
            <a:r>
              <a:rPr lang="en-US" dirty="0"/>
              <a:t>OAK KNOLL DISTRICT OF NAPA VALLEY</a:t>
            </a:r>
          </a:p>
        </p:txBody>
      </p:sp>
      <p:sp>
        <p:nvSpPr>
          <p:cNvPr id="3" name="Content Placeholder 2">
            <a:extLst>
              <a:ext uri="{FF2B5EF4-FFF2-40B4-BE49-F238E27FC236}">
                <a16:creationId xmlns:a16="http://schemas.microsoft.com/office/drawing/2014/main" id="{F5DFEDEB-A593-4805-BFBF-69BF5DC0150E}"/>
              </a:ext>
            </a:extLst>
          </p:cNvPr>
          <p:cNvSpPr>
            <a:spLocks noGrp="1"/>
          </p:cNvSpPr>
          <p:nvPr>
            <p:ph idx="1"/>
          </p:nvPr>
        </p:nvSpPr>
        <p:spPr>
          <a:xfrm>
            <a:off x="5423127" y="1592068"/>
            <a:ext cx="5364736" cy="4918333"/>
          </a:xfrm>
        </p:spPr>
        <p:txBody>
          <a:bodyPr>
            <a:noAutofit/>
          </a:bodyPr>
          <a:lstStyle/>
          <a:p>
            <a:pPr marL="0" indent="0">
              <a:lnSpc>
                <a:spcPct val="110000"/>
              </a:lnSpc>
              <a:buNone/>
            </a:pPr>
            <a:r>
              <a:rPr lang="en-US" sz="1800" dirty="0"/>
              <a:t>The topography of the AVA starts just south of the town of Yountville and ends just north of the town of Napa. </a:t>
            </a:r>
          </a:p>
          <a:p>
            <a:pPr marL="0" indent="0">
              <a:lnSpc>
                <a:spcPct val="110000"/>
              </a:lnSpc>
              <a:buNone/>
            </a:pPr>
            <a:r>
              <a:rPr lang="en-US" sz="1800" dirty="0"/>
              <a:t>The western border starts at the top of Mount Veeder, where its downward slopes created alluvial soils from millennia of runoff from the mountain. </a:t>
            </a:r>
          </a:p>
          <a:p>
            <a:pPr marL="0" indent="0">
              <a:lnSpc>
                <a:spcPct val="110000"/>
              </a:lnSpc>
              <a:buNone/>
            </a:pPr>
            <a:r>
              <a:rPr lang="en-US" sz="1800" dirty="0"/>
              <a:t>At the center of the appellation the land levels off and the soil becomes clay. Extending to the Silverado Trail, the AVA offers temperatures easily ten degrees warmer than St. Helena, and rainfall significantly higher. </a:t>
            </a:r>
          </a:p>
          <a:p>
            <a:pPr marL="0" indent="0">
              <a:lnSpc>
                <a:spcPct val="110000"/>
              </a:lnSpc>
              <a:buNone/>
            </a:pPr>
            <a:r>
              <a:rPr lang="en-US" sz="1800" dirty="0"/>
              <a:t>With this range of climate and soil, Oak Knoll District can easily grow a mixture of grape types, thus earning the nickname The Sweet Spot. </a:t>
            </a:r>
          </a:p>
          <a:p>
            <a:endParaRPr lang="en-US" sz="1800" dirty="0"/>
          </a:p>
        </p:txBody>
      </p:sp>
      <p:pic>
        <p:nvPicPr>
          <p:cNvPr id="5" name="Picture 4" descr="Screen-Shot-2018-11-20-at-12.50.32-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882" y="189760"/>
            <a:ext cx="5062173" cy="6488042"/>
          </a:xfrm>
          <a:prstGeom prst="rect">
            <a:avLst/>
          </a:prstGeom>
        </p:spPr>
      </p:pic>
    </p:spTree>
    <p:extLst>
      <p:ext uri="{BB962C8B-B14F-4D97-AF65-F5344CB8AC3E}">
        <p14:creationId xmlns:p14="http://schemas.microsoft.com/office/powerpoint/2010/main" val="25623435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B889E-462E-4BF9-9018-8F83141872A9}"/>
              </a:ext>
            </a:extLst>
          </p:cNvPr>
          <p:cNvSpPr>
            <a:spLocks noGrp="1"/>
          </p:cNvSpPr>
          <p:nvPr>
            <p:ph type="title"/>
          </p:nvPr>
        </p:nvSpPr>
        <p:spPr/>
        <p:txBody>
          <a:bodyPr/>
          <a:lstStyle/>
          <a:p>
            <a:pPr algn="ctr"/>
            <a:r>
              <a:rPr lang="en-US" dirty="0"/>
              <a:t>THE WINES of SILENUS</a:t>
            </a:r>
          </a:p>
        </p:txBody>
      </p:sp>
      <p:sp>
        <p:nvSpPr>
          <p:cNvPr id="3" name="Content Placeholder 2">
            <a:extLst>
              <a:ext uri="{FF2B5EF4-FFF2-40B4-BE49-F238E27FC236}">
                <a16:creationId xmlns:a16="http://schemas.microsoft.com/office/drawing/2014/main" id="{4E128C22-8A2A-4F2B-BBFF-DA00EE49E536}"/>
              </a:ext>
            </a:extLst>
          </p:cNvPr>
          <p:cNvSpPr>
            <a:spLocks noGrp="1"/>
          </p:cNvSpPr>
          <p:nvPr>
            <p:ph idx="1"/>
          </p:nvPr>
        </p:nvSpPr>
        <p:spPr/>
        <p:txBody>
          <a:bodyPr>
            <a:noAutofit/>
          </a:bodyPr>
          <a:lstStyle/>
          <a:p>
            <a:pPr marL="0" indent="0">
              <a:buNone/>
            </a:pPr>
            <a:r>
              <a:rPr lang="en-US" sz="2400" dirty="0"/>
              <a:t>The winery produces four wines, all from Oak Knoll District.</a:t>
            </a:r>
          </a:p>
          <a:p>
            <a:endParaRPr lang="en-US" sz="2400" dirty="0"/>
          </a:p>
          <a:p>
            <a:r>
              <a:rPr lang="en-US" sz="2400" dirty="0"/>
              <a:t>Chardonnay – from Red Hen Vineyard and Matthiasson Vineyards</a:t>
            </a:r>
          </a:p>
          <a:p>
            <a:r>
              <a:rPr lang="en-US" sz="2400" dirty="0"/>
              <a:t>Merlot – from </a:t>
            </a:r>
            <a:r>
              <a:rPr lang="en-US" sz="2400" dirty="0" err="1"/>
              <a:t>Materra</a:t>
            </a:r>
            <a:r>
              <a:rPr lang="en-US" sz="2400" dirty="0"/>
              <a:t> Vineyards</a:t>
            </a:r>
          </a:p>
          <a:p>
            <a:r>
              <a:rPr lang="en-US" sz="2400" dirty="0"/>
              <a:t>Cabernet Sauvignon – from the Silenus Estate just south of Darms Lane in the Dry Creek Watershed</a:t>
            </a:r>
          </a:p>
          <a:p>
            <a:r>
              <a:rPr lang="en-US" sz="2400" dirty="0"/>
              <a:t>Cabernet Sauvignon Reserve – the best of the best from the Estate. Small production and limited.</a:t>
            </a:r>
          </a:p>
        </p:txBody>
      </p:sp>
    </p:spTree>
    <p:extLst>
      <p:ext uri="{BB962C8B-B14F-4D97-AF65-F5344CB8AC3E}">
        <p14:creationId xmlns:p14="http://schemas.microsoft.com/office/powerpoint/2010/main" val="30435174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6A28C-9D3A-4F57-AF48-646287F3BD46}"/>
              </a:ext>
            </a:extLst>
          </p:cNvPr>
          <p:cNvSpPr>
            <a:spLocks noGrp="1"/>
          </p:cNvSpPr>
          <p:nvPr>
            <p:ph type="title"/>
          </p:nvPr>
        </p:nvSpPr>
        <p:spPr>
          <a:xfrm>
            <a:off x="2165062" y="189526"/>
            <a:ext cx="6296371" cy="798765"/>
          </a:xfrm>
        </p:spPr>
        <p:txBody>
          <a:bodyPr>
            <a:normAutofit fontScale="90000"/>
          </a:bodyPr>
          <a:lstStyle/>
          <a:p>
            <a:pPr algn="ctr"/>
            <a:r>
              <a:rPr lang="en-US" dirty="0"/>
              <a:t>PRESS FOR SILENUS WINERY</a:t>
            </a:r>
            <a:br>
              <a:rPr lang="en-US" dirty="0"/>
            </a:br>
            <a:r>
              <a:rPr lang="en-US" sz="2400" dirty="0"/>
              <a:t>Consistently High Scores</a:t>
            </a:r>
            <a:endParaRPr lang="en-US" dirty="0"/>
          </a:p>
        </p:txBody>
      </p:sp>
      <p:sp>
        <p:nvSpPr>
          <p:cNvPr id="5" name="TextBox 4">
            <a:extLst>
              <a:ext uri="{FF2B5EF4-FFF2-40B4-BE49-F238E27FC236}">
                <a16:creationId xmlns:a16="http://schemas.microsoft.com/office/drawing/2014/main" id="{FB3C6ABC-DEC1-9149-92D1-9425F5FCADF9}"/>
              </a:ext>
            </a:extLst>
          </p:cNvPr>
          <p:cNvSpPr txBox="1"/>
          <p:nvPr/>
        </p:nvSpPr>
        <p:spPr>
          <a:xfrm>
            <a:off x="405080" y="988290"/>
            <a:ext cx="11786920" cy="5869709"/>
          </a:xfrm>
          <a:prstGeom prst="rect">
            <a:avLst/>
          </a:prstGeom>
          <a:noFill/>
        </p:spPr>
        <p:txBody>
          <a:bodyPr wrap="square" numCol="3" rtlCol="0">
            <a:noAutofit/>
          </a:bodyPr>
          <a:lstStyle/>
          <a:p>
            <a:r>
              <a:rPr lang="en-US" b="1" dirty="0"/>
              <a:t>          </a:t>
            </a:r>
            <a:r>
              <a:rPr lang="en-US" sz="2000" b="1" dirty="0"/>
              <a:t>  SILENUS</a:t>
            </a:r>
          </a:p>
          <a:p>
            <a:r>
              <a:rPr lang="en-US" b="1" dirty="0">
                <a:solidFill>
                  <a:schemeClr val="accent4">
                    <a:lumMod val="60000"/>
                    <a:lumOff val="40000"/>
                  </a:schemeClr>
                </a:solidFill>
              </a:rPr>
              <a:t>OAK KNOLL CHARDONNAY</a:t>
            </a:r>
          </a:p>
          <a:p>
            <a:r>
              <a:rPr lang="en-US" b="1" dirty="0"/>
              <a:t>2021</a:t>
            </a:r>
          </a:p>
          <a:p>
            <a:pPr marL="285750" indent="-285750">
              <a:buFont typeface="Arial" panose="020B0604020202020204" pitchFamily="34" charset="0"/>
              <a:buChar char="•"/>
            </a:pPr>
            <a:r>
              <a:rPr lang="en-US" sz="1600" dirty="0"/>
              <a:t>92 Points </a:t>
            </a:r>
            <a:r>
              <a:rPr lang="en-US" sz="1600" i="1" dirty="0"/>
              <a:t>James Suckling</a:t>
            </a:r>
          </a:p>
          <a:p>
            <a:r>
              <a:rPr lang="en-US" b="1" dirty="0"/>
              <a:t>2019</a:t>
            </a:r>
            <a:endParaRPr lang="en-US" dirty="0"/>
          </a:p>
          <a:p>
            <a:pPr marL="285750" indent="-285750">
              <a:buFont typeface="Arial" panose="020B0604020202020204" pitchFamily="34" charset="0"/>
              <a:buChar char="•"/>
            </a:pPr>
            <a:r>
              <a:rPr lang="en-US" sz="1600" i="1" dirty="0"/>
              <a:t>93 </a:t>
            </a:r>
            <a:r>
              <a:rPr lang="en-US" sz="1600" dirty="0"/>
              <a:t>Points</a:t>
            </a:r>
            <a:r>
              <a:rPr lang="en-US" sz="1600" i="1" dirty="0"/>
              <a:t> Wine Enthusiast</a:t>
            </a:r>
          </a:p>
          <a:p>
            <a:r>
              <a:rPr lang="en-US" b="1" dirty="0"/>
              <a:t>2018</a:t>
            </a:r>
          </a:p>
          <a:p>
            <a:pPr marL="285750" indent="-285750">
              <a:buFont typeface="Arial" panose="020B0604020202020204" pitchFamily="34" charset="0"/>
              <a:buChar char="•"/>
            </a:pPr>
            <a:r>
              <a:rPr lang="en-US" sz="1600" dirty="0"/>
              <a:t>91 Points </a:t>
            </a:r>
            <a:r>
              <a:rPr lang="en-US" sz="1600" i="1" dirty="0"/>
              <a:t>Wine Enthusiast</a:t>
            </a:r>
            <a:endParaRPr lang="en-US" b="1" dirty="0"/>
          </a:p>
          <a:p>
            <a:r>
              <a:rPr lang="en-US" b="1" dirty="0"/>
              <a:t>2017</a:t>
            </a:r>
          </a:p>
          <a:p>
            <a:pPr marL="285750" indent="-285750">
              <a:buFont typeface="Arial" panose="020B0604020202020204" pitchFamily="34" charset="0"/>
              <a:buChar char="•"/>
            </a:pPr>
            <a:r>
              <a:rPr lang="en-US" sz="1600" dirty="0"/>
              <a:t>94 Points / Editor’s Choice </a:t>
            </a:r>
            <a:r>
              <a:rPr lang="en-US" sz="1600" i="1" dirty="0"/>
              <a:t>Wine Enthusiast</a:t>
            </a:r>
          </a:p>
          <a:p>
            <a:endParaRPr lang="en-US" b="1" dirty="0"/>
          </a:p>
          <a:p>
            <a:r>
              <a:rPr lang="en-US" b="1" dirty="0">
                <a:solidFill>
                  <a:srgbClr val="7030A0"/>
                </a:solidFill>
              </a:rPr>
              <a:t>OAK KNOLL MERLOT</a:t>
            </a:r>
          </a:p>
          <a:p>
            <a:r>
              <a:rPr lang="en-US" b="1" dirty="0"/>
              <a:t>2020</a:t>
            </a:r>
          </a:p>
          <a:p>
            <a:pPr marL="285750" indent="-285750">
              <a:buFont typeface="Arial" panose="020B0604020202020204" pitchFamily="34" charset="0"/>
              <a:buChar char="•"/>
            </a:pPr>
            <a:r>
              <a:rPr lang="en-US" sz="1600" dirty="0"/>
              <a:t>92 Points </a:t>
            </a:r>
            <a:r>
              <a:rPr lang="en-US" sz="1600" i="1" dirty="0"/>
              <a:t>James Suckling</a:t>
            </a:r>
            <a:endParaRPr lang="en-US" b="1" dirty="0"/>
          </a:p>
          <a:p>
            <a:r>
              <a:rPr lang="en-US" b="1" dirty="0"/>
              <a:t>2019</a:t>
            </a:r>
          </a:p>
          <a:p>
            <a:pPr marL="285750" indent="-285750">
              <a:buFont typeface="Arial" panose="020B0604020202020204" pitchFamily="34" charset="0"/>
              <a:buChar char="•"/>
            </a:pPr>
            <a:r>
              <a:rPr lang="en-US" sz="1600" dirty="0"/>
              <a:t>91 Points </a:t>
            </a:r>
            <a:r>
              <a:rPr lang="en-US" sz="1600" i="1" dirty="0"/>
              <a:t>James Suckling</a:t>
            </a:r>
          </a:p>
          <a:p>
            <a:r>
              <a:rPr lang="en-US" b="1" dirty="0"/>
              <a:t>2017 </a:t>
            </a:r>
            <a:endParaRPr lang="en-US" dirty="0"/>
          </a:p>
          <a:p>
            <a:pPr marL="285750" indent="-285750">
              <a:buFont typeface="Arial" panose="020B0604020202020204" pitchFamily="34" charset="0"/>
              <a:buChar char="•"/>
            </a:pPr>
            <a:r>
              <a:rPr lang="en-US" sz="1600" dirty="0"/>
              <a:t>93 Points </a:t>
            </a:r>
            <a:r>
              <a:rPr lang="en-US" sz="1600" i="1" dirty="0"/>
              <a:t>Wine Enthusiast</a:t>
            </a:r>
            <a:endParaRPr lang="en-US" b="1" dirty="0"/>
          </a:p>
          <a:p>
            <a:r>
              <a:rPr lang="en-US" b="1" dirty="0"/>
              <a:t>2016</a:t>
            </a:r>
          </a:p>
          <a:p>
            <a:pPr marL="285750" indent="-285750">
              <a:buFont typeface="Arial" panose="020B0604020202020204" pitchFamily="34" charset="0"/>
              <a:buChar char="•"/>
            </a:pPr>
            <a:r>
              <a:rPr lang="en-US" sz="1600" dirty="0"/>
              <a:t>91 Points </a:t>
            </a:r>
            <a:r>
              <a:rPr lang="en-US" sz="1600" i="1" dirty="0"/>
              <a:t>Wine Enthusiast</a:t>
            </a:r>
          </a:p>
          <a:p>
            <a:endParaRPr lang="en-US" b="1" dirty="0"/>
          </a:p>
          <a:p>
            <a:endParaRPr lang="en-US" b="1" dirty="0">
              <a:solidFill>
                <a:srgbClr val="FF0000"/>
              </a:solidFill>
            </a:endParaRPr>
          </a:p>
          <a:p>
            <a:r>
              <a:rPr lang="en-US" b="1" dirty="0">
                <a:solidFill>
                  <a:srgbClr val="FF0000"/>
                </a:solidFill>
              </a:rPr>
              <a:t>OAK KNOLL CABERNET SAUVIGNON</a:t>
            </a:r>
          </a:p>
          <a:p>
            <a:r>
              <a:rPr lang="en-US" b="1" dirty="0"/>
              <a:t>2020</a:t>
            </a:r>
          </a:p>
          <a:p>
            <a:pPr marL="285750" indent="-285750">
              <a:buFont typeface="Arial" panose="020B0604020202020204" pitchFamily="34" charset="0"/>
              <a:buChar char="•"/>
            </a:pPr>
            <a:r>
              <a:rPr lang="en-US" sz="1600" dirty="0"/>
              <a:t>92 Points </a:t>
            </a:r>
            <a:r>
              <a:rPr lang="en-US" sz="1600" i="1" dirty="0"/>
              <a:t>James Suckling</a:t>
            </a:r>
          </a:p>
          <a:p>
            <a:r>
              <a:rPr lang="en-US" b="1" dirty="0"/>
              <a:t>2019</a:t>
            </a:r>
          </a:p>
          <a:p>
            <a:pPr marL="285750" indent="-285750">
              <a:buFont typeface="Arial" panose="020B0604020202020204" pitchFamily="34" charset="0"/>
              <a:buChar char="•"/>
            </a:pPr>
            <a:r>
              <a:rPr lang="en-US" sz="1600" dirty="0"/>
              <a:t>92 Points </a:t>
            </a:r>
            <a:r>
              <a:rPr lang="en-US" sz="1600" i="1" dirty="0"/>
              <a:t>James Suckling</a:t>
            </a:r>
          </a:p>
          <a:p>
            <a:r>
              <a:rPr lang="en-US" b="1" dirty="0"/>
              <a:t>2017</a:t>
            </a:r>
          </a:p>
          <a:p>
            <a:pPr marL="285750" indent="-285750">
              <a:buFont typeface="Arial" panose="020B0604020202020204" pitchFamily="34" charset="0"/>
              <a:buChar char="•"/>
            </a:pPr>
            <a:r>
              <a:rPr lang="en-US" sz="1600" dirty="0"/>
              <a:t>92 Points </a:t>
            </a:r>
            <a:r>
              <a:rPr lang="en-US" sz="1600" i="1" dirty="0"/>
              <a:t>Wine Spectator</a:t>
            </a:r>
          </a:p>
          <a:p>
            <a:r>
              <a:rPr lang="en-US" b="1" dirty="0"/>
              <a:t>2016</a:t>
            </a:r>
          </a:p>
          <a:p>
            <a:pPr marL="285750" indent="-285750">
              <a:buFont typeface="Arial" panose="020B0604020202020204" pitchFamily="34" charset="0"/>
              <a:buChar char="•"/>
            </a:pPr>
            <a:r>
              <a:rPr lang="en-US" sz="1600" dirty="0"/>
              <a:t>94 Points </a:t>
            </a:r>
            <a:r>
              <a:rPr lang="en-US" sz="1600" i="1" dirty="0"/>
              <a:t>James Suckling</a:t>
            </a:r>
          </a:p>
          <a:p>
            <a:endParaRPr lang="en-US" b="1" dirty="0"/>
          </a:p>
          <a:p>
            <a:r>
              <a:rPr lang="en-US" b="1" dirty="0">
                <a:solidFill>
                  <a:srgbClr val="C00000"/>
                </a:solidFill>
              </a:rPr>
              <a:t>OAK KNOLL CABERNET SAUVIGNON RESERVE</a:t>
            </a:r>
          </a:p>
          <a:p>
            <a:r>
              <a:rPr lang="en-US" b="1" dirty="0"/>
              <a:t>2020</a:t>
            </a:r>
          </a:p>
          <a:p>
            <a:pPr marL="285750" indent="-285750">
              <a:buFont typeface="Arial" panose="020B0604020202020204" pitchFamily="34" charset="0"/>
              <a:buChar char="•"/>
            </a:pPr>
            <a:r>
              <a:rPr lang="en-US" sz="1600" dirty="0"/>
              <a:t>92 Points </a:t>
            </a:r>
            <a:r>
              <a:rPr lang="en-US" sz="1600" i="1" dirty="0"/>
              <a:t>James Suckling</a:t>
            </a:r>
          </a:p>
          <a:p>
            <a:r>
              <a:rPr lang="en-US" b="1" dirty="0"/>
              <a:t>2019</a:t>
            </a:r>
          </a:p>
          <a:p>
            <a:pPr marL="285750" indent="-285750">
              <a:buFont typeface="Arial" panose="020B0604020202020204" pitchFamily="34" charset="0"/>
              <a:buChar char="•"/>
            </a:pPr>
            <a:r>
              <a:rPr lang="en-US" sz="1600" dirty="0"/>
              <a:t>93 Points </a:t>
            </a:r>
            <a:r>
              <a:rPr lang="en-US" sz="1600" i="1" dirty="0"/>
              <a:t>James Suckling</a:t>
            </a:r>
            <a:endParaRPr lang="en-US" b="1" dirty="0"/>
          </a:p>
          <a:p>
            <a:r>
              <a:rPr lang="en-US" b="1" dirty="0"/>
              <a:t>2018</a:t>
            </a:r>
          </a:p>
          <a:p>
            <a:pPr marL="285750" indent="-285750">
              <a:buFont typeface="Arial" panose="020B0604020202020204" pitchFamily="34" charset="0"/>
              <a:buChar char="•"/>
            </a:pPr>
            <a:r>
              <a:rPr lang="en-US" sz="1600" dirty="0"/>
              <a:t>91 Points </a:t>
            </a:r>
            <a:r>
              <a:rPr lang="en-US" sz="1600" i="1" dirty="0"/>
              <a:t>Decanter</a:t>
            </a:r>
            <a:endParaRPr lang="en-US" b="1" dirty="0"/>
          </a:p>
          <a:p>
            <a:r>
              <a:rPr lang="en-US" b="1" dirty="0"/>
              <a:t>2017</a:t>
            </a:r>
          </a:p>
          <a:p>
            <a:pPr marL="285750" indent="-285750">
              <a:buFont typeface="Arial" panose="020B0604020202020204" pitchFamily="34" charset="0"/>
              <a:buChar char="•"/>
            </a:pPr>
            <a:r>
              <a:rPr lang="en-US" sz="1600" dirty="0"/>
              <a:t>90 Points Decanter</a:t>
            </a:r>
            <a:endParaRPr lang="en-US" b="1" dirty="0"/>
          </a:p>
          <a:p>
            <a:endParaRPr lang="en-US" b="1" dirty="0"/>
          </a:p>
          <a:p>
            <a:r>
              <a:rPr lang="en-US" b="1" dirty="0"/>
              <a:t>2016</a:t>
            </a:r>
          </a:p>
          <a:p>
            <a:pPr marL="285750" indent="-285750">
              <a:buFont typeface="Arial" panose="020B0604020202020204" pitchFamily="34" charset="0"/>
              <a:buChar char="•"/>
            </a:pPr>
            <a:r>
              <a:rPr lang="en-US" sz="1600" dirty="0"/>
              <a:t>94 Points </a:t>
            </a:r>
            <a:r>
              <a:rPr lang="en-US" sz="1600" i="1" dirty="0"/>
              <a:t>Jeb </a:t>
            </a:r>
            <a:r>
              <a:rPr lang="en-US" sz="1600" i="1" dirty="0" err="1"/>
              <a:t>Dunnuck</a:t>
            </a:r>
            <a:endParaRPr lang="en-US" sz="1600" i="1" dirty="0"/>
          </a:p>
          <a:p>
            <a:endParaRPr lang="en-US" dirty="0"/>
          </a:p>
          <a:p>
            <a:r>
              <a:rPr lang="en-US" sz="2000" b="1" dirty="0"/>
              <a:t>          </a:t>
            </a:r>
          </a:p>
          <a:p>
            <a:endParaRPr lang="en-US" sz="2000" b="1" dirty="0"/>
          </a:p>
          <a:p>
            <a:r>
              <a:rPr lang="en-US" sz="2000" b="1" dirty="0"/>
              <a:t>	TYROS</a:t>
            </a:r>
            <a:endParaRPr lang="en-US" b="1" dirty="0"/>
          </a:p>
          <a:p>
            <a:r>
              <a:rPr lang="en-US" b="1" dirty="0">
                <a:solidFill>
                  <a:srgbClr val="FF0000"/>
                </a:solidFill>
              </a:rPr>
              <a:t>NAPA VALLEY CABERNET SAUVIGNON</a:t>
            </a:r>
          </a:p>
          <a:p>
            <a:r>
              <a:rPr lang="en-US" b="1" dirty="0"/>
              <a:t>2019</a:t>
            </a:r>
          </a:p>
          <a:p>
            <a:pPr marL="285750" indent="-285750">
              <a:buFont typeface="Arial" panose="020B0604020202020204" pitchFamily="34" charset="0"/>
              <a:buChar char="•"/>
            </a:pPr>
            <a:r>
              <a:rPr lang="en-US" sz="1600" dirty="0"/>
              <a:t>91 Points </a:t>
            </a:r>
            <a:r>
              <a:rPr lang="en-US" sz="1600" i="1" dirty="0"/>
              <a:t>Wine Spectator</a:t>
            </a:r>
          </a:p>
          <a:p>
            <a:r>
              <a:rPr lang="en-US" b="1" dirty="0"/>
              <a:t>2017</a:t>
            </a:r>
          </a:p>
          <a:p>
            <a:pPr marL="285750" indent="-285750">
              <a:buFont typeface="Arial" panose="020B0604020202020204" pitchFamily="34" charset="0"/>
              <a:buChar char="•"/>
            </a:pPr>
            <a:r>
              <a:rPr lang="en-US" sz="1600" dirty="0"/>
              <a:t>90 Points, Editor’s Choice </a:t>
            </a:r>
            <a:r>
              <a:rPr lang="en-US" sz="1600" i="1" dirty="0"/>
              <a:t>Wine Enthusiast</a:t>
            </a:r>
          </a:p>
          <a:p>
            <a:pPr marL="285750" indent="-285750">
              <a:buFont typeface="Arial" panose="020B0604020202020204" pitchFamily="34" charset="0"/>
              <a:buChar char="•"/>
            </a:pPr>
            <a:r>
              <a:rPr lang="en-US" sz="1600" dirty="0"/>
              <a:t>90 Points </a:t>
            </a:r>
            <a:r>
              <a:rPr lang="en-US" sz="1600" i="1" dirty="0"/>
              <a:t>Wine Spectator</a:t>
            </a:r>
          </a:p>
          <a:p>
            <a:r>
              <a:rPr lang="en-US" b="1" dirty="0"/>
              <a:t>2015</a:t>
            </a:r>
          </a:p>
          <a:p>
            <a:pPr marL="285750" indent="-285750">
              <a:buFont typeface="Arial" panose="020B0604020202020204" pitchFamily="34" charset="0"/>
              <a:buChar char="•"/>
            </a:pPr>
            <a:r>
              <a:rPr lang="en-US" sz="1600" dirty="0"/>
              <a:t>92 Points </a:t>
            </a:r>
            <a:r>
              <a:rPr lang="en-US" sz="1600" i="1" dirty="0"/>
              <a:t>Decanter</a:t>
            </a:r>
          </a:p>
          <a:p>
            <a:pPr marL="285750" indent="-285750">
              <a:buFont typeface="Arial" panose="020B0604020202020204" pitchFamily="34" charset="0"/>
              <a:buChar char="•"/>
            </a:pPr>
            <a:r>
              <a:rPr lang="en-US" sz="1600" dirty="0"/>
              <a:t>91 Points &amp; Editor’s Choice </a:t>
            </a:r>
            <a:r>
              <a:rPr lang="en-US" sz="1600" i="1" dirty="0"/>
              <a:t>Wine Enthusiast</a:t>
            </a:r>
          </a:p>
        </p:txBody>
      </p:sp>
      <p:sp>
        <p:nvSpPr>
          <p:cNvPr id="3" name="TextBox 2">
            <a:extLst>
              <a:ext uri="{FF2B5EF4-FFF2-40B4-BE49-F238E27FC236}">
                <a16:creationId xmlns:a16="http://schemas.microsoft.com/office/drawing/2014/main" id="{3D3FA010-27E9-2379-C837-7FCB93B3D88F}"/>
              </a:ext>
            </a:extLst>
          </p:cNvPr>
          <p:cNvSpPr txBox="1"/>
          <p:nvPr/>
        </p:nvSpPr>
        <p:spPr>
          <a:xfrm>
            <a:off x="77822" y="6553059"/>
            <a:ext cx="992579" cy="230832"/>
          </a:xfrm>
          <a:prstGeom prst="rect">
            <a:avLst/>
          </a:prstGeom>
          <a:noFill/>
        </p:spPr>
        <p:txBody>
          <a:bodyPr wrap="none" rtlCol="0">
            <a:spAutoFit/>
          </a:bodyPr>
          <a:lstStyle/>
          <a:p>
            <a:r>
              <a:rPr lang="en-US" sz="900" i="1" dirty="0"/>
              <a:t>Updated 4/29/24</a:t>
            </a:r>
          </a:p>
        </p:txBody>
      </p:sp>
    </p:spTree>
    <p:extLst>
      <p:ext uri="{BB962C8B-B14F-4D97-AF65-F5344CB8AC3E}">
        <p14:creationId xmlns:p14="http://schemas.microsoft.com/office/powerpoint/2010/main" val="425969974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13275</TotalTime>
  <Words>1400</Words>
  <Application>Microsoft Macintosh PowerPoint</Application>
  <PresentationFormat>Widescreen</PresentationFormat>
  <Paragraphs>137</Paragraphs>
  <Slides>15</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Arial</vt:lpstr>
      <vt:lpstr>Calibri</vt:lpstr>
      <vt:lpstr>Calibri Light</vt:lpstr>
      <vt:lpstr>Office Theme</vt:lpstr>
      <vt:lpstr>SILENUS WINERY</vt:lpstr>
      <vt:lpstr>PowerPoint Presentation</vt:lpstr>
      <vt:lpstr>Silenus Today</vt:lpstr>
      <vt:lpstr>50 YEARS OF SILENUS WINERY</vt:lpstr>
      <vt:lpstr>PowerPoint Presentation</vt:lpstr>
      <vt:lpstr>OAK KNOLL DISTRICT OF NAPA VALLEY</vt:lpstr>
      <vt:lpstr>OAK KNOLL DISTRICT OF NAPA VALLEY</vt:lpstr>
      <vt:lpstr>THE WINES of SILENUS</vt:lpstr>
      <vt:lpstr>PRESS FOR SILENUS WINERY Consistently High Scores</vt:lpstr>
      <vt:lpstr>The Silenus Team</vt:lpstr>
      <vt:lpstr>Veronica Wang, Owner</vt:lpstr>
      <vt:lpstr>Silenus, Mentor of Dionysus</vt:lpstr>
      <vt:lpstr>The Silenus Label</vt:lpstr>
      <vt:lpstr>The Tyros Label</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SILENUS WINERY</dc:title>
  <dc:creator>Evelyn Pool</dc:creator>
  <cp:lastModifiedBy>Silenus Winery</cp:lastModifiedBy>
  <cp:revision>97</cp:revision>
  <cp:lastPrinted>2024-04-29T18:58:07Z</cp:lastPrinted>
  <dcterms:created xsi:type="dcterms:W3CDTF">2019-02-06T03:23:27Z</dcterms:created>
  <dcterms:modified xsi:type="dcterms:W3CDTF">2024-04-29T19:19:37Z</dcterms:modified>
</cp:coreProperties>
</file>